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10185" r:id="rId2"/>
    <p:sldId id="10186" r:id="rId3"/>
    <p:sldId id="10187" r:id="rId4"/>
    <p:sldId id="10188" r:id="rId5"/>
    <p:sldId id="10189" r:id="rId6"/>
    <p:sldId id="10190" r:id="rId7"/>
    <p:sldId id="10191"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76D7"/>
    <a:srgbClr val="B3D9FB"/>
    <a:srgbClr val="84C1F8"/>
    <a:srgbClr val="58ABF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7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D9DCF9-5DA0-4095-8783-CA00E3EAE994}" type="datetimeFigureOut">
              <a:rPr lang="zh-CN" altLang="en-US" smtClean="0"/>
              <a:t>2023/1/18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75A378-129E-4FE8-AC22-D71BBBF86826}" type="slidenum">
              <a:rPr lang="zh-CN" altLang="en-US" smtClean="0"/>
              <a:t>‹#›</a:t>
            </a:fld>
            <a:endParaRPr lang="zh-CN" altLang="en-US"/>
          </a:p>
        </p:txBody>
      </p:sp>
    </p:spTree>
    <p:extLst>
      <p:ext uri="{BB962C8B-B14F-4D97-AF65-F5344CB8AC3E}">
        <p14:creationId xmlns:p14="http://schemas.microsoft.com/office/powerpoint/2010/main" val="2918280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95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99930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10354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46325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38117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04322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452F3F1-EC4E-E143-9A68-610BCAB72727}" type="slidenum">
              <a:rPr kumimoji="1"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131011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C517C1-95E7-B8C1-6E03-F6AC1B3E50F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B9D7E9B-77F9-CF27-F303-753BB27E94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6AF3D87-9F19-8EE8-1518-5DF28C18A77E}"/>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775A15C1-8C1E-2785-F622-466C5C0E617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31194E3-BB6B-07A6-521F-E70A1BB63B7C}"/>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337285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41B21A-EB06-26AA-CC32-40577EFDA24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82E3A7E-C086-9422-5DFC-C36A3040432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D8E2DB4-28A2-A39B-563B-39EE45D8A086}"/>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3A554403-5568-CA75-0501-7DC507C03D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AECFA9-9C22-8AB7-D760-595406272480}"/>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703216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3481070-4C49-69A9-8F4C-4C750DD47A9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F7AACFF-C316-806B-E196-B89841215F0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076A571-D2D6-A48A-0B5D-866AE8E32252}"/>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1161CA9F-02FA-CD1B-F1FD-9FED13B3DB1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35310D-DE28-3ECC-2C19-8C3017B90C17}"/>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8080018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无图">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361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AF87B-6523-5788-A494-9A61D2995E9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608F579-C7AC-FC0B-09D2-7E62758D7A7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090BF21-3B6E-2A94-A101-31895B12172E}"/>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66C6CC8B-F1F1-482D-3D7A-FED0DD4533C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981EC4-15CB-7A03-DCD6-73D5214F16BB}"/>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47001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9B953-B7CC-C384-442D-53C6366AFD4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1420E81-1FD9-4EF5-DF54-3A90B2E472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BD70D4E-480B-953D-6868-FF89E52B25C7}"/>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BC647038-8E5C-EA1B-3D0B-D0E990D3A60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FF50EBE-8FC2-DB9F-5BE6-CABFF5CF1AD2}"/>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522225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6CD43D-7022-ED67-9246-958D408BE14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B262B3E-085F-A540-32CC-17D9CA61790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3E5B7AD-3445-F81A-4B0F-659CC566290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A5305DB-93E2-FE56-27D3-62D86956A300}"/>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A81FE2C3-F4FD-BBAF-FE4B-6D4444442D6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F1467A-D83D-64DF-5C7A-E2B381104C42}"/>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43132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068E7E-C9D8-2867-8320-01F46AC6AC2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EDF8CED-295D-F31F-C536-99AA658D34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D8003BC3-FC61-AA8D-5BF2-0E266A93F78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4B43E88-E4A8-42D3-3A93-1450D3832F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10BCE8D-55A4-DDCC-C124-1E9F915081F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750A1F6B-B5DE-1852-5413-2C8558ADFB2F}"/>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8" name="页脚占位符 7">
            <a:extLst>
              <a:ext uri="{FF2B5EF4-FFF2-40B4-BE49-F238E27FC236}">
                <a16:creationId xmlns:a16="http://schemas.microsoft.com/office/drawing/2014/main" id="{83DB9C0F-1557-E1F5-BD96-AC8104053FE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E9F9A4D-F005-2BCB-4F05-EB72F3B07019}"/>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3482615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2D584C-A83F-B77F-5C68-FFA6F02C882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845BC16-A1A5-FC5C-C5FD-B6E17C23EE01}"/>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4" name="页脚占位符 3">
            <a:extLst>
              <a:ext uri="{FF2B5EF4-FFF2-40B4-BE49-F238E27FC236}">
                <a16:creationId xmlns:a16="http://schemas.microsoft.com/office/drawing/2014/main" id="{63772F48-ED2C-69B1-8134-519C3A9540F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63A2243-4611-67CC-F957-59B26E183185}"/>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271743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5CD4E27-BBC8-F1CD-30A4-66E912E8833A}"/>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3" name="页脚占位符 2">
            <a:extLst>
              <a:ext uri="{FF2B5EF4-FFF2-40B4-BE49-F238E27FC236}">
                <a16:creationId xmlns:a16="http://schemas.microsoft.com/office/drawing/2014/main" id="{656D5ABF-C4F6-1FF7-47EB-678BD06F14C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521B86D-C679-F24B-A6D8-05F0886DBE6C}"/>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2214858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9DC130-5D4D-3FBE-E44D-5455BDDD6CD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B752B48-60BB-3822-3BD2-ABA908E33F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CDE3B3E-72D4-045D-ADE2-B44DCAA260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BE9D1B5-3E10-2E54-3AF5-DF8E8DC75025}"/>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41A6497E-8768-E5C5-8BA5-74FA49BD5AF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4B8B83-C9D2-CE18-D44D-489E905F2634}"/>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1824867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F69C1D-1AD1-6CE0-E65B-DEB071CF054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0274791-55A5-9037-BEC9-5DF515BB73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0802445-D22E-C5CE-6118-1CF9EEC6B4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1E36708-1D6D-AED5-0C6E-68008C72EB38}"/>
              </a:ext>
            </a:extLst>
          </p:cNvPr>
          <p:cNvSpPr>
            <a:spLocks noGrp="1"/>
          </p:cNvSpPr>
          <p:nvPr>
            <p:ph type="dt" sz="half" idx="10"/>
          </p:nvPr>
        </p:nvSpPr>
        <p:spPr/>
        <p:txBody>
          <a:bodyPr/>
          <a:lstStyle/>
          <a:p>
            <a:fld id="{A18F02DC-49DE-436E-8210-3037103FA393}" type="datetimeFigureOut">
              <a:rPr lang="zh-CN" altLang="en-US" smtClean="0"/>
              <a:t>2023/1/18</a:t>
            </a:fld>
            <a:endParaRPr lang="zh-CN" altLang="en-US"/>
          </a:p>
        </p:txBody>
      </p:sp>
      <p:sp>
        <p:nvSpPr>
          <p:cNvPr id="6" name="页脚占位符 5">
            <a:extLst>
              <a:ext uri="{FF2B5EF4-FFF2-40B4-BE49-F238E27FC236}">
                <a16:creationId xmlns:a16="http://schemas.microsoft.com/office/drawing/2014/main" id="{2A815B3F-EF9B-EC44-15F9-AA3E325AE5C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AA72279-FEEF-D446-31DC-E42130CDCABE}"/>
              </a:ext>
            </a:extLst>
          </p:cNvPr>
          <p:cNvSpPr>
            <a:spLocks noGrp="1"/>
          </p:cNvSpPr>
          <p:nvPr>
            <p:ph type="sldNum" sz="quarter" idx="12"/>
          </p:nvPr>
        </p:nvSpPr>
        <p:spPr/>
        <p:txBody>
          <a:body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3125818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DF6CA8C-7AD7-50E5-317B-13C10568F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6EED09B-C375-A31C-6BF6-47BB0481E7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38BA661-0FAE-2F5D-6F44-17641B2E3E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8F02DC-49DE-436E-8210-3037103FA393}" type="datetimeFigureOut">
              <a:rPr lang="zh-CN" altLang="en-US" smtClean="0"/>
              <a:t>2023/1/18</a:t>
            </a:fld>
            <a:endParaRPr lang="zh-CN" altLang="en-US"/>
          </a:p>
        </p:txBody>
      </p:sp>
      <p:sp>
        <p:nvSpPr>
          <p:cNvPr id="5" name="页脚占位符 4">
            <a:extLst>
              <a:ext uri="{FF2B5EF4-FFF2-40B4-BE49-F238E27FC236}">
                <a16:creationId xmlns:a16="http://schemas.microsoft.com/office/drawing/2014/main" id="{B92E00C9-2EA0-FE07-62C5-350287C344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0CE949B-E43D-02FC-DDF6-6457EF762E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732EE0-2FC0-4AD2-9017-E728CF0F20CF}" type="slidenum">
              <a:rPr lang="zh-CN" altLang="en-US" smtClean="0"/>
              <a:t>‹#›</a:t>
            </a:fld>
            <a:endParaRPr lang="zh-CN" altLang="en-US"/>
          </a:p>
        </p:txBody>
      </p:sp>
    </p:spTree>
    <p:extLst>
      <p:ext uri="{BB962C8B-B14F-4D97-AF65-F5344CB8AC3E}">
        <p14:creationId xmlns:p14="http://schemas.microsoft.com/office/powerpoint/2010/main" val="911206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1961396"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435294"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数字人定义</a:t>
            </a:r>
          </a:p>
        </p:txBody>
      </p:sp>
      <p:sp>
        <p:nvSpPr>
          <p:cNvPr id="2" name="文本框 1">
            <a:extLst>
              <a:ext uri="{FF2B5EF4-FFF2-40B4-BE49-F238E27FC236}">
                <a16:creationId xmlns:a16="http://schemas.microsoft.com/office/drawing/2014/main" id="{D53C249C-4EBD-CC98-BDAF-044087E58455}"/>
              </a:ext>
            </a:extLst>
          </p:cNvPr>
          <p:cNvSpPr txBox="1"/>
          <p:nvPr/>
        </p:nvSpPr>
        <p:spPr>
          <a:xfrm>
            <a:off x="291906" y="710417"/>
            <a:ext cx="10283889" cy="2967864"/>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数字人</a:t>
            </a:r>
            <a:r>
              <a:rPr lang="zh-CN" altLang="en-US" sz="1400" dirty="0">
                <a:solidFill>
                  <a:srgbClr val="000000"/>
                </a:solidFill>
                <a:latin typeface="-apple-system"/>
              </a:rPr>
              <a:t>是指以数字形式存在于数字空间中，具有拟人或真人的外貌、行为和特点的虚拟人物，也称之为虚拟形象、虚拟数字人等。数字人的核心技术主要包括计算机图形学、动作捕捉、图像渲染、</a:t>
            </a:r>
            <a:r>
              <a:rPr lang="en-US" altLang="zh-CN" sz="1400" dirty="0">
                <a:solidFill>
                  <a:srgbClr val="000000"/>
                </a:solidFill>
                <a:latin typeface="-apple-system"/>
              </a:rPr>
              <a:t>AI</a:t>
            </a:r>
            <a:r>
              <a:rPr lang="zh-CN" altLang="en-US" sz="1400" dirty="0">
                <a:solidFill>
                  <a:srgbClr val="000000"/>
                </a:solidFill>
                <a:latin typeface="-apple-system"/>
              </a:rPr>
              <a:t>等。</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数字人可以打造更完美的人设，为品牌带来正向价值。互联网、金融、电商平台、消费品牌、汽车出行等领域纷纷推出数字人，用于品牌营销、智能客服等方向。</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数字人可以按照不同维度进行分类：</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根据人物图形资源维度，数字人可分为</a:t>
            </a:r>
            <a:r>
              <a:rPr lang="en-US" altLang="zh-CN" sz="1400" dirty="0">
                <a:solidFill>
                  <a:srgbClr val="000000"/>
                </a:solidFill>
                <a:latin typeface="-apple-system"/>
              </a:rPr>
              <a:t>2D</a:t>
            </a:r>
            <a:r>
              <a:rPr lang="zh-CN" altLang="en-US" sz="1400" dirty="0">
                <a:solidFill>
                  <a:srgbClr val="000000"/>
                </a:solidFill>
                <a:latin typeface="-apple-system"/>
              </a:rPr>
              <a:t>和</a:t>
            </a:r>
            <a:r>
              <a:rPr lang="en-US" altLang="zh-CN" sz="1400" dirty="0">
                <a:solidFill>
                  <a:srgbClr val="000000"/>
                </a:solidFill>
                <a:latin typeface="-apple-system"/>
              </a:rPr>
              <a:t>3D</a:t>
            </a:r>
            <a:r>
              <a:rPr lang="zh-CN" altLang="en-US" sz="1400" dirty="0">
                <a:solidFill>
                  <a:srgbClr val="000000"/>
                </a:solidFill>
                <a:latin typeface="-apple-system"/>
              </a:rPr>
              <a:t>两大类，从外形上又可分为</a:t>
            </a:r>
            <a:r>
              <a:rPr lang="en-US" altLang="zh-CN" sz="1400" dirty="0">
                <a:solidFill>
                  <a:srgbClr val="000000"/>
                </a:solidFill>
                <a:latin typeface="-apple-system"/>
              </a:rPr>
              <a:t>2D</a:t>
            </a:r>
            <a:r>
              <a:rPr lang="zh-CN" altLang="en-US" sz="1400" dirty="0">
                <a:solidFill>
                  <a:srgbClr val="000000"/>
                </a:solidFill>
                <a:latin typeface="-apple-system"/>
              </a:rPr>
              <a:t>真人、</a:t>
            </a:r>
            <a:r>
              <a:rPr lang="en-US" altLang="zh-CN" sz="1400" dirty="0">
                <a:solidFill>
                  <a:srgbClr val="000000"/>
                </a:solidFill>
                <a:latin typeface="-apple-system"/>
              </a:rPr>
              <a:t>2D</a:t>
            </a:r>
            <a:r>
              <a:rPr lang="zh-CN" altLang="en-US" sz="1400" dirty="0">
                <a:solidFill>
                  <a:srgbClr val="000000"/>
                </a:solidFill>
                <a:latin typeface="-apple-system"/>
              </a:rPr>
              <a:t>卡通、</a:t>
            </a:r>
            <a:r>
              <a:rPr lang="en-US" altLang="zh-CN" sz="1400" dirty="0">
                <a:solidFill>
                  <a:srgbClr val="000000"/>
                </a:solidFill>
                <a:latin typeface="-apple-system"/>
              </a:rPr>
              <a:t>3D</a:t>
            </a:r>
            <a:r>
              <a:rPr lang="zh-CN" altLang="en-US" sz="1400" dirty="0">
                <a:solidFill>
                  <a:srgbClr val="000000"/>
                </a:solidFill>
                <a:latin typeface="-apple-system"/>
              </a:rPr>
              <a:t>卡通、</a:t>
            </a:r>
            <a:r>
              <a:rPr lang="en-US" altLang="zh-CN" sz="1400" dirty="0">
                <a:solidFill>
                  <a:srgbClr val="000000"/>
                </a:solidFill>
                <a:latin typeface="-apple-system"/>
              </a:rPr>
              <a:t>3D</a:t>
            </a:r>
            <a:r>
              <a:rPr lang="zh-CN" altLang="en-US" sz="1400" dirty="0">
                <a:solidFill>
                  <a:srgbClr val="000000"/>
                </a:solidFill>
                <a:latin typeface="-apple-system"/>
              </a:rPr>
              <a:t>风格化、</a:t>
            </a:r>
            <a:r>
              <a:rPr lang="en-US" altLang="zh-CN" sz="1400" dirty="0">
                <a:solidFill>
                  <a:srgbClr val="000000"/>
                </a:solidFill>
                <a:latin typeface="-apple-system"/>
              </a:rPr>
              <a:t>3D</a:t>
            </a:r>
            <a:r>
              <a:rPr lang="zh-CN" altLang="en-US" sz="1400" dirty="0">
                <a:solidFill>
                  <a:srgbClr val="000000"/>
                </a:solidFill>
                <a:latin typeface="-apple-system"/>
              </a:rPr>
              <a:t>写实、</a:t>
            </a:r>
            <a:r>
              <a:rPr lang="en-US" altLang="zh-CN" sz="1400" dirty="0">
                <a:solidFill>
                  <a:srgbClr val="000000"/>
                </a:solidFill>
                <a:latin typeface="-apple-system"/>
              </a:rPr>
              <a:t>3D</a:t>
            </a:r>
            <a:r>
              <a:rPr lang="zh-CN" altLang="en-US" sz="1400" dirty="0">
                <a:solidFill>
                  <a:srgbClr val="000000"/>
                </a:solidFill>
                <a:latin typeface="-apple-system"/>
              </a:rPr>
              <a:t>超写实、</a:t>
            </a:r>
            <a:r>
              <a:rPr lang="en-US" altLang="zh-CN" sz="1400" dirty="0">
                <a:solidFill>
                  <a:srgbClr val="000000"/>
                </a:solidFill>
                <a:latin typeface="-apple-system"/>
              </a:rPr>
              <a:t>3D</a:t>
            </a:r>
            <a:r>
              <a:rPr lang="zh-CN" altLang="en-US" sz="1400" dirty="0">
                <a:solidFill>
                  <a:srgbClr val="000000"/>
                </a:solidFill>
                <a:latin typeface="-apple-system"/>
              </a:rPr>
              <a:t>高保真等多种；</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根据驱动维度，可分为真人驱动和</a:t>
            </a:r>
            <a:r>
              <a:rPr lang="en-US" altLang="zh-CN" sz="1400" dirty="0">
                <a:solidFill>
                  <a:srgbClr val="000000"/>
                </a:solidFill>
                <a:latin typeface="-apple-system"/>
              </a:rPr>
              <a:t>AI</a:t>
            </a:r>
            <a:r>
              <a:rPr lang="zh-CN" altLang="en-US" sz="1400" dirty="0">
                <a:solidFill>
                  <a:srgbClr val="000000"/>
                </a:solidFill>
                <a:latin typeface="-apple-system"/>
              </a:rPr>
              <a:t>驱动两种；</a:t>
            </a:r>
            <a:endParaRPr lang="en-US" altLang="zh-CN" sz="1400" dirty="0">
              <a:solidFill>
                <a:srgbClr val="000000"/>
              </a:solidFill>
              <a:latin typeface="-apple-system"/>
            </a:endParaRPr>
          </a:p>
          <a:p>
            <a:pPr marL="742950" lvl="1" indent="-285750">
              <a:lnSpc>
                <a:spcPct val="150000"/>
              </a:lnSpc>
              <a:buFont typeface="Arial" panose="020B0604020202020204" pitchFamily="34" charset="0"/>
              <a:buChar char="•"/>
            </a:pPr>
            <a:r>
              <a:rPr lang="zh-CN" altLang="en-US" sz="1400" dirty="0">
                <a:solidFill>
                  <a:srgbClr val="000000"/>
                </a:solidFill>
                <a:latin typeface="-apple-system"/>
              </a:rPr>
              <a:t>根据商业和功能维度，可分为内容</a:t>
            </a:r>
            <a:r>
              <a:rPr lang="en-US" altLang="zh-CN" sz="1400" dirty="0">
                <a:solidFill>
                  <a:srgbClr val="000000"/>
                </a:solidFill>
                <a:latin typeface="-apple-system"/>
              </a:rPr>
              <a:t>/IP</a:t>
            </a:r>
            <a:r>
              <a:rPr lang="zh-CN" altLang="en-US" sz="1400" dirty="0">
                <a:solidFill>
                  <a:srgbClr val="000000"/>
                </a:solidFill>
                <a:latin typeface="-apple-system"/>
              </a:rPr>
              <a:t>型、功能服务型和虚拟分身等三种。</a:t>
            </a:r>
            <a:endParaRPr lang="en-US" altLang="zh-CN" sz="1400" dirty="0">
              <a:solidFill>
                <a:srgbClr val="000000"/>
              </a:solidFill>
              <a:latin typeface="-apple-system"/>
            </a:endParaRPr>
          </a:p>
        </p:txBody>
      </p:sp>
      <p:sp>
        <p:nvSpPr>
          <p:cNvPr id="14" name="矩形 13">
            <a:extLst>
              <a:ext uri="{FF2B5EF4-FFF2-40B4-BE49-F238E27FC236}">
                <a16:creationId xmlns:a16="http://schemas.microsoft.com/office/drawing/2014/main" id="{257746EC-E0E5-C9E3-CA68-F81F76F67242}"/>
              </a:ext>
            </a:extLst>
          </p:cNvPr>
          <p:cNvSpPr/>
          <p:nvPr/>
        </p:nvSpPr>
        <p:spPr>
          <a:xfrm>
            <a:off x="291906" y="3950444"/>
            <a:ext cx="2460259"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根据人物图形资源维度分类</a:t>
            </a:r>
          </a:p>
        </p:txBody>
      </p:sp>
      <p:pic>
        <p:nvPicPr>
          <p:cNvPr id="4" name="图片 3">
            <a:extLst>
              <a:ext uri="{FF2B5EF4-FFF2-40B4-BE49-F238E27FC236}">
                <a16:creationId xmlns:a16="http://schemas.microsoft.com/office/drawing/2014/main" id="{DA5F1135-65E4-A78B-2AFA-247B3897CA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6" y="4456428"/>
            <a:ext cx="10283894" cy="2046863"/>
          </a:xfrm>
          <a:prstGeom prst="rect">
            <a:avLst/>
          </a:prstGeom>
        </p:spPr>
      </p:pic>
    </p:spTree>
    <p:extLst>
      <p:ext uri="{BB962C8B-B14F-4D97-AF65-F5344CB8AC3E}">
        <p14:creationId xmlns:p14="http://schemas.microsoft.com/office/powerpoint/2010/main" val="42807582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3CF3346-022F-AB74-3545-2A6180DBB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3" y="4120281"/>
            <a:ext cx="11301439" cy="2659610"/>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3" name="文本框 12">
            <a:extLst>
              <a:ext uri="{FF2B5EF4-FFF2-40B4-BE49-F238E27FC236}">
                <a16:creationId xmlns:a16="http://schemas.microsoft.com/office/drawing/2014/main" id="{D895A25E-2DDE-4303-A4D6-81B75A038D8B}"/>
              </a:ext>
            </a:extLst>
          </p:cNvPr>
          <p:cNvSpPr txBox="1"/>
          <p:nvPr/>
        </p:nvSpPr>
        <p:spPr>
          <a:xfrm>
            <a:off x="291903" y="617439"/>
            <a:ext cx="10145437" cy="1352037"/>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Z</a:t>
            </a:r>
            <a:r>
              <a:rPr lang="zh-CN" altLang="en-US" sz="1400" dirty="0">
                <a:solidFill>
                  <a:srgbClr val="000000"/>
                </a:solidFill>
                <a:latin typeface="-apple-system"/>
              </a:rPr>
              <a:t>世代用户增长速度较快，规模已达</a:t>
            </a:r>
            <a:r>
              <a:rPr lang="en-US" altLang="zh-CN" sz="1400" dirty="0">
                <a:solidFill>
                  <a:srgbClr val="000000"/>
                </a:solidFill>
                <a:latin typeface="-apple-system"/>
              </a:rPr>
              <a:t>3.42</a:t>
            </a:r>
            <a:r>
              <a:rPr lang="zh-CN" altLang="en-US" sz="1400" dirty="0">
                <a:solidFill>
                  <a:srgbClr val="000000"/>
                </a:solidFill>
                <a:latin typeface="-apple-system"/>
              </a:rPr>
              <a:t>亿，已成为互联网的重度用户，他们对社交、视频、音乐、网购等兴趣爱好使用深度及广度上遥遥领先于全网平均水平。</a:t>
            </a:r>
          </a:p>
          <a:p>
            <a:pPr indent="457200">
              <a:lnSpc>
                <a:spcPct val="150000"/>
              </a:lnSpc>
            </a:pPr>
            <a:r>
              <a:rPr lang="en-US" altLang="zh-CN" sz="1400" dirty="0">
                <a:solidFill>
                  <a:srgbClr val="000000"/>
                </a:solidFill>
                <a:latin typeface="-apple-system"/>
              </a:rPr>
              <a:t>Z</a:t>
            </a:r>
            <a:r>
              <a:rPr lang="zh-CN" altLang="en-US" sz="1400" dirty="0">
                <a:solidFill>
                  <a:srgbClr val="000000"/>
                </a:solidFill>
                <a:latin typeface="-apple-system"/>
              </a:rPr>
              <a:t>世代对新形式互联网产品需求更大，而数字人突出人物个性，强调体验及交互性，与</a:t>
            </a:r>
            <a:r>
              <a:rPr lang="en-US" altLang="zh-CN" sz="1400" dirty="0">
                <a:solidFill>
                  <a:srgbClr val="000000"/>
                </a:solidFill>
                <a:latin typeface="-apple-system"/>
              </a:rPr>
              <a:t>Z</a:t>
            </a:r>
            <a:r>
              <a:rPr lang="zh-CN" altLang="en-US" sz="1400" dirty="0">
                <a:solidFill>
                  <a:srgbClr val="000000"/>
                </a:solidFill>
                <a:latin typeface="-apple-system"/>
              </a:rPr>
              <a:t>世代用户可以产生情感链接，并产生情绪共振和文化认同，特别是数字人和虚拟空间相结合，孵化新玩法，带来新体验，因此</a:t>
            </a:r>
            <a:r>
              <a:rPr lang="en-US" altLang="zh-CN" sz="1400" dirty="0">
                <a:solidFill>
                  <a:srgbClr val="000000"/>
                </a:solidFill>
                <a:latin typeface="-apple-system"/>
              </a:rPr>
              <a:t>Z</a:t>
            </a:r>
            <a:r>
              <a:rPr lang="zh-CN" altLang="en-US" sz="1400" dirty="0">
                <a:solidFill>
                  <a:srgbClr val="000000"/>
                </a:solidFill>
                <a:latin typeface="-apple-system"/>
              </a:rPr>
              <a:t>世代用户为数字人的核心用户群体。</a:t>
            </a:r>
          </a:p>
        </p:txBody>
      </p:sp>
      <p:pic>
        <p:nvPicPr>
          <p:cNvPr id="25" name="图片 24">
            <a:extLst>
              <a:ext uri="{FF2B5EF4-FFF2-40B4-BE49-F238E27FC236}">
                <a16:creationId xmlns:a16="http://schemas.microsoft.com/office/drawing/2014/main" id="{BE27BDF7-00E5-B3DB-0DCD-5CAB7E329C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755" y="2028564"/>
            <a:ext cx="4568420" cy="1562021"/>
          </a:xfrm>
          <a:prstGeom prst="rect">
            <a:avLst/>
          </a:prstGeom>
        </p:spPr>
      </p:pic>
      <p:pic>
        <p:nvPicPr>
          <p:cNvPr id="27" name="图片 26">
            <a:extLst>
              <a:ext uri="{FF2B5EF4-FFF2-40B4-BE49-F238E27FC236}">
                <a16:creationId xmlns:a16="http://schemas.microsoft.com/office/drawing/2014/main" id="{950B0349-122C-FDF7-0318-BC1F3E3E20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2406" y="2028564"/>
            <a:ext cx="5104934" cy="1560025"/>
          </a:xfrm>
          <a:prstGeom prst="rect">
            <a:avLst/>
          </a:prstGeom>
        </p:spPr>
      </p:pic>
      <p:sp>
        <p:nvSpPr>
          <p:cNvPr id="28" name="文本框 27">
            <a:extLst>
              <a:ext uri="{FF2B5EF4-FFF2-40B4-BE49-F238E27FC236}">
                <a16:creationId xmlns:a16="http://schemas.microsoft.com/office/drawing/2014/main" id="{5798F344-A549-46E5-17AA-AE7BEE1BC352}"/>
              </a:ext>
            </a:extLst>
          </p:cNvPr>
          <p:cNvSpPr txBox="1"/>
          <p:nvPr/>
        </p:nvSpPr>
        <p:spPr>
          <a:xfrm>
            <a:off x="291903" y="3664387"/>
            <a:ext cx="10145437" cy="382092"/>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 Z</a:t>
            </a:r>
            <a:r>
              <a:rPr lang="zh-CN" altLang="en-US" sz="1400" dirty="0">
                <a:solidFill>
                  <a:srgbClr val="000000"/>
                </a:solidFill>
                <a:latin typeface="-apple-system"/>
              </a:rPr>
              <a:t>世代：通常指</a:t>
            </a:r>
            <a:r>
              <a:rPr lang="en-US" altLang="zh-CN" sz="1400" dirty="0">
                <a:solidFill>
                  <a:srgbClr val="000000"/>
                </a:solidFill>
                <a:latin typeface="-apple-system"/>
              </a:rPr>
              <a:t>1995</a:t>
            </a:r>
            <a:r>
              <a:rPr lang="zh-CN" altLang="en-US" sz="1400" dirty="0">
                <a:solidFill>
                  <a:srgbClr val="000000"/>
                </a:solidFill>
                <a:latin typeface="-apple-system"/>
              </a:rPr>
              <a:t>年及后出生的一代人</a:t>
            </a:r>
          </a:p>
        </p:txBody>
      </p:sp>
      <p:sp>
        <p:nvSpPr>
          <p:cNvPr id="29" name="矩形 28">
            <a:extLst>
              <a:ext uri="{FF2B5EF4-FFF2-40B4-BE49-F238E27FC236}">
                <a16:creationId xmlns:a16="http://schemas.microsoft.com/office/drawing/2014/main" id="{486E7DC0-91FA-8C7F-8BE0-441F33D6DE33}"/>
              </a:ext>
            </a:extLst>
          </p:cNvPr>
          <p:cNvSpPr/>
          <p:nvPr/>
        </p:nvSpPr>
        <p:spPr>
          <a:xfrm>
            <a:off x="297253" y="4178367"/>
            <a:ext cx="3724946"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技术推动、用户需求、生态建设和标准支撑</a:t>
            </a:r>
          </a:p>
        </p:txBody>
      </p:sp>
    </p:spTree>
    <p:extLst>
      <p:ext uri="{BB962C8B-B14F-4D97-AF65-F5344CB8AC3E}">
        <p14:creationId xmlns:p14="http://schemas.microsoft.com/office/powerpoint/2010/main" val="205516684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DF00080E-8596-8099-F668-BAC49BE7E6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902" y="5398243"/>
            <a:ext cx="11678055" cy="1459757"/>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3" name="文本框 12">
            <a:extLst>
              <a:ext uri="{FF2B5EF4-FFF2-40B4-BE49-F238E27FC236}">
                <a16:creationId xmlns:a16="http://schemas.microsoft.com/office/drawing/2014/main" id="{D895A25E-2DDE-4303-A4D6-81B75A038D8B}"/>
              </a:ext>
            </a:extLst>
          </p:cNvPr>
          <p:cNvSpPr txBox="1"/>
          <p:nvPr/>
        </p:nvSpPr>
        <p:spPr>
          <a:xfrm>
            <a:off x="291902" y="682601"/>
            <a:ext cx="11809481" cy="303673"/>
          </a:xfrm>
          <a:prstGeom prst="rect">
            <a:avLst/>
          </a:prstGeom>
          <a:noFill/>
        </p:spPr>
        <p:txBody>
          <a:bodyPr wrap="square" rtlCol="0">
            <a:spAutoFit/>
          </a:bodyPr>
          <a:lstStyle/>
          <a:p>
            <a:pPr>
              <a:lnSpc>
                <a:spcPts val="1680"/>
              </a:lnSpc>
            </a:pPr>
            <a:r>
              <a:rPr lang="zh-CN" altLang="en-US" sz="1400" dirty="0">
                <a:solidFill>
                  <a:srgbClr val="000000"/>
                </a:solidFill>
                <a:latin typeface="-apple-system"/>
              </a:rPr>
              <a:t>进入</a:t>
            </a:r>
            <a:r>
              <a:rPr lang="en-US" altLang="zh-CN" sz="1400" dirty="0">
                <a:solidFill>
                  <a:srgbClr val="000000"/>
                </a:solidFill>
                <a:latin typeface="-apple-system"/>
              </a:rPr>
              <a:t>2022</a:t>
            </a:r>
            <a:r>
              <a:rPr lang="zh-CN" altLang="en-US" sz="1400" dirty="0">
                <a:solidFill>
                  <a:srgbClr val="000000"/>
                </a:solidFill>
                <a:latin typeface="-apple-system"/>
              </a:rPr>
              <a:t>年以来，数字人在诸多场景中大放光彩，特别是在</a:t>
            </a:r>
            <a:r>
              <a:rPr lang="zh-CN" altLang="en-US" sz="1400" b="1" dirty="0">
                <a:solidFill>
                  <a:srgbClr val="000000"/>
                </a:solidFill>
                <a:latin typeface="-apple-system"/>
              </a:rPr>
              <a:t>北京冬奥会</a:t>
            </a:r>
            <a:r>
              <a:rPr lang="zh-CN" altLang="en-US" sz="1400" dirty="0">
                <a:solidFill>
                  <a:srgbClr val="000000"/>
                </a:solidFill>
                <a:latin typeface="-apple-system"/>
              </a:rPr>
              <a:t>的开幕表演、气象播报、手语解说中频频现身，使其用户基础不断扩大。</a:t>
            </a:r>
            <a:endParaRPr lang="en-US" altLang="zh-CN" sz="1400" dirty="0">
              <a:solidFill>
                <a:srgbClr val="000000"/>
              </a:solidFill>
              <a:latin typeface="-apple-system"/>
            </a:endParaRPr>
          </a:p>
        </p:txBody>
      </p:sp>
      <p:sp>
        <p:nvSpPr>
          <p:cNvPr id="2" name="矩形 1">
            <a:extLst>
              <a:ext uri="{FF2B5EF4-FFF2-40B4-BE49-F238E27FC236}">
                <a16:creationId xmlns:a16="http://schemas.microsoft.com/office/drawing/2014/main" id="{5320DF0A-C528-6CDA-E88C-AE0561BE17BB}"/>
              </a:ext>
            </a:extLst>
          </p:cNvPr>
          <p:cNvSpPr/>
          <p:nvPr/>
        </p:nvSpPr>
        <p:spPr>
          <a:xfrm>
            <a:off x="291902" y="1006054"/>
            <a:ext cx="2344205"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冬奥会迎来</a:t>
            </a:r>
            <a:r>
              <a:rPr lang="en-US" altLang="zh-CN" sz="1400" b="1" dirty="0"/>
              <a:t>AI</a:t>
            </a:r>
            <a:r>
              <a:rPr lang="zh-CN" altLang="en-US" sz="1400" b="1" dirty="0"/>
              <a:t>授手语主播</a:t>
            </a:r>
          </a:p>
        </p:txBody>
      </p:sp>
      <p:sp>
        <p:nvSpPr>
          <p:cNvPr id="3" name="文本框 2">
            <a:extLst>
              <a:ext uri="{FF2B5EF4-FFF2-40B4-BE49-F238E27FC236}">
                <a16:creationId xmlns:a16="http://schemas.microsoft.com/office/drawing/2014/main" id="{420B9034-3E4E-7F2C-4988-1192935EAD6F}"/>
              </a:ext>
            </a:extLst>
          </p:cNvPr>
          <p:cNvSpPr txBox="1"/>
          <p:nvPr/>
        </p:nvSpPr>
        <p:spPr>
          <a:xfrm>
            <a:off x="291902" y="1333989"/>
            <a:ext cx="11583480" cy="705706"/>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2 </a:t>
            </a:r>
            <a:r>
              <a:rPr lang="zh-CN" altLang="en-US" sz="1400" dirty="0">
                <a:solidFill>
                  <a:srgbClr val="000000"/>
                </a:solidFill>
                <a:latin typeface="-apple-system"/>
              </a:rPr>
              <a:t>月 </a:t>
            </a:r>
            <a:r>
              <a:rPr lang="en-US" altLang="zh-CN" sz="1400" dirty="0">
                <a:solidFill>
                  <a:srgbClr val="000000"/>
                </a:solidFill>
                <a:latin typeface="-apple-system"/>
              </a:rPr>
              <a:t>4 </a:t>
            </a:r>
            <a:r>
              <a:rPr lang="zh-CN" altLang="en-US" sz="1400" dirty="0">
                <a:solidFill>
                  <a:srgbClr val="000000"/>
                </a:solidFill>
                <a:latin typeface="-apple-system"/>
              </a:rPr>
              <a:t>日冬奥会正式开幕，央视新闻的 </a:t>
            </a:r>
            <a:r>
              <a:rPr lang="en-US" altLang="zh-CN" sz="1400" dirty="0">
                <a:solidFill>
                  <a:srgbClr val="000000"/>
                </a:solidFill>
                <a:latin typeface="-apple-system"/>
              </a:rPr>
              <a:t>AI </a:t>
            </a:r>
            <a:r>
              <a:rPr lang="zh-CN" altLang="en-US" sz="1400" dirty="0">
                <a:solidFill>
                  <a:srgbClr val="000000"/>
                </a:solidFill>
                <a:latin typeface="-apple-system"/>
              </a:rPr>
              <a:t>手语主播正式上岗，她就是一位由手语翻译引擎和自然动作引擎驱动的数字人。此后，这位主播就在冬奥会的新闻播报、赛事直播和现场采访中带来实时的手语翻译，让听障人士也能够共享冰雪运动的激情与精彩。</a:t>
            </a:r>
            <a:endParaRPr lang="en-US" altLang="zh-CN" sz="1400" dirty="0">
              <a:solidFill>
                <a:srgbClr val="000000"/>
              </a:solidFill>
              <a:latin typeface="-apple-system"/>
            </a:endParaRPr>
          </a:p>
        </p:txBody>
      </p:sp>
      <p:pic>
        <p:nvPicPr>
          <p:cNvPr id="5" name="图片 4">
            <a:extLst>
              <a:ext uri="{FF2B5EF4-FFF2-40B4-BE49-F238E27FC236}">
                <a16:creationId xmlns:a16="http://schemas.microsoft.com/office/drawing/2014/main" id="{E3BC0F23-C856-2DE6-3D0D-4667F9ED1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553" y="2059475"/>
            <a:ext cx="3309835" cy="2093663"/>
          </a:xfrm>
          <a:prstGeom prst="rect">
            <a:avLst/>
          </a:prstGeom>
        </p:spPr>
      </p:pic>
      <p:sp>
        <p:nvSpPr>
          <p:cNvPr id="6" name="文本框 5">
            <a:extLst>
              <a:ext uri="{FF2B5EF4-FFF2-40B4-BE49-F238E27FC236}">
                <a16:creationId xmlns:a16="http://schemas.microsoft.com/office/drawing/2014/main" id="{F9BF39B3-8667-0F67-3F08-74D0C21C8834}"/>
              </a:ext>
            </a:extLst>
          </p:cNvPr>
          <p:cNvSpPr txBox="1"/>
          <p:nvPr/>
        </p:nvSpPr>
        <p:spPr>
          <a:xfrm>
            <a:off x="1625545" y="4153138"/>
            <a:ext cx="1795850"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AI</a:t>
            </a:r>
            <a:r>
              <a:rPr lang="zh-CN" altLang="en-US" sz="1100" dirty="0">
                <a:solidFill>
                  <a:srgbClr val="000000"/>
                </a:solidFill>
                <a:latin typeface="黑体" panose="02010609060101010101" pitchFamily="49" charset="-122"/>
                <a:ea typeface="黑体" panose="02010609060101010101" pitchFamily="49" charset="-122"/>
              </a:rPr>
              <a:t>手语主播</a:t>
            </a:r>
            <a:endParaRPr lang="en-US" altLang="zh-CN" sz="1100" dirty="0">
              <a:solidFill>
                <a:srgbClr val="000000"/>
              </a:solidFill>
              <a:latin typeface="黑体" panose="02010609060101010101" pitchFamily="49" charset="-122"/>
              <a:ea typeface="黑体" panose="02010609060101010101" pitchFamily="49" charset="-122"/>
            </a:endParaRPr>
          </a:p>
        </p:txBody>
      </p:sp>
      <p:pic>
        <p:nvPicPr>
          <p:cNvPr id="8" name="图片 7">
            <a:extLst>
              <a:ext uri="{FF2B5EF4-FFF2-40B4-BE49-F238E27FC236}">
                <a16:creationId xmlns:a16="http://schemas.microsoft.com/office/drawing/2014/main" id="{D90B3ADB-0A1C-120A-54C2-3EFDBA7F1D41}"/>
              </a:ext>
            </a:extLst>
          </p:cNvPr>
          <p:cNvPicPr>
            <a:picLocks noChangeAspect="1"/>
          </p:cNvPicPr>
          <p:nvPr/>
        </p:nvPicPr>
        <p:blipFill rotWithShape="1">
          <a:blip r:embed="rId5">
            <a:extLst>
              <a:ext uri="{28A0092B-C50C-407E-A947-70E740481C1C}">
                <a14:useLocalDpi xmlns:a14="http://schemas.microsoft.com/office/drawing/2010/main" val="0"/>
              </a:ext>
            </a:extLst>
          </a:blip>
          <a:srcRect l="10455"/>
          <a:stretch/>
        </p:blipFill>
        <p:spPr>
          <a:xfrm>
            <a:off x="4377164" y="2057198"/>
            <a:ext cx="3309835" cy="2093663"/>
          </a:xfrm>
          <a:prstGeom prst="rect">
            <a:avLst/>
          </a:prstGeom>
        </p:spPr>
      </p:pic>
      <p:sp>
        <p:nvSpPr>
          <p:cNvPr id="9" name="文本框 8">
            <a:extLst>
              <a:ext uri="{FF2B5EF4-FFF2-40B4-BE49-F238E27FC236}">
                <a16:creationId xmlns:a16="http://schemas.microsoft.com/office/drawing/2014/main" id="{3C9C5E1B-C10D-BDA6-1B54-16E9B2E2287B}"/>
              </a:ext>
            </a:extLst>
          </p:cNvPr>
          <p:cNvSpPr txBox="1"/>
          <p:nvPr/>
        </p:nvSpPr>
        <p:spPr>
          <a:xfrm>
            <a:off x="5134156" y="4153138"/>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虚拟歌手洛天依</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10" name="文本框 9">
            <a:extLst>
              <a:ext uri="{FF2B5EF4-FFF2-40B4-BE49-F238E27FC236}">
                <a16:creationId xmlns:a16="http://schemas.microsoft.com/office/drawing/2014/main" id="{1A9A2C42-EE43-406B-E628-2D70326CAEC2}"/>
              </a:ext>
            </a:extLst>
          </p:cNvPr>
          <p:cNvSpPr txBox="1"/>
          <p:nvPr/>
        </p:nvSpPr>
        <p:spPr>
          <a:xfrm>
            <a:off x="291902" y="4365432"/>
            <a:ext cx="11583480" cy="705706"/>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在</a:t>
            </a:r>
            <a:r>
              <a:rPr lang="en-US" altLang="zh-CN" sz="1400" dirty="0">
                <a:solidFill>
                  <a:srgbClr val="000000"/>
                </a:solidFill>
                <a:latin typeface="-apple-system"/>
              </a:rPr>
              <a:t>2 </a:t>
            </a:r>
            <a:r>
              <a:rPr lang="zh-CN" altLang="en-US" sz="1400" dirty="0">
                <a:solidFill>
                  <a:srgbClr val="000000"/>
                </a:solidFill>
                <a:latin typeface="-apple-system"/>
              </a:rPr>
              <a:t>月 </a:t>
            </a:r>
            <a:r>
              <a:rPr lang="en-US" altLang="zh-CN" sz="1400" dirty="0">
                <a:solidFill>
                  <a:srgbClr val="000000"/>
                </a:solidFill>
                <a:latin typeface="-apple-system"/>
              </a:rPr>
              <a:t>2 </a:t>
            </a:r>
            <a:r>
              <a:rPr lang="zh-CN" altLang="en-US" sz="1400" dirty="0">
                <a:solidFill>
                  <a:srgbClr val="000000"/>
                </a:solidFill>
                <a:latin typeface="-apple-system"/>
              </a:rPr>
              <a:t>日举行的冬奥会文化节开幕式上，中国虚拟歌手洛天依身着中式旗袍，以花样滑冰动作为舞步，献唱歌曲</a:t>
            </a:r>
            <a:r>
              <a:rPr lang="en-US" altLang="zh-CN" sz="1400" dirty="0">
                <a:solidFill>
                  <a:srgbClr val="000000"/>
                </a:solidFill>
                <a:latin typeface="-apple-system"/>
              </a:rPr>
              <a:t>《Time to Shine》</a:t>
            </a:r>
            <a:r>
              <a:rPr lang="zh-CN" altLang="en-US" sz="1400" dirty="0">
                <a:solidFill>
                  <a:srgbClr val="000000"/>
                </a:solidFill>
                <a:latin typeface="-apple-system"/>
              </a:rPr>
              <a:t>为冬奥会应援。新华社的特约“数字人”记者冬冬，还去逛了一圈满是“冰墩墩”的冬奥会特许商品店，更会在晚上客串直播间卖货。</a:t>
            </a:r>
            <a:endParaRPr lang="en-US" altLang="zh-CN" sz="1400" dirty="0">
              <a:solidFill>
                <a:srgbClr val="000000"/>
              </a:solidFill>
              <a:latin typeface="-apple-system"/>
            </a:endParaRPr>
          </a:p>
        </p:txBody>
      </p:sp>
      <p:pic>
        <p:nvPicPr>
          <p:cNvPr id="12" name="图片 11">
            <a:extLst>
              <a:ext uri="{FF2B5EF4-FFF2-40B4-BE49-F238E27FC236}">
                <a16:creationId xmlns:a16="http://schemas.microsoft.com/office/drawing/2014/main" id="{9FD4A0DE-A2FF-860A-F97F-F6FC4D9C0D65}"/>
              </a:ext>
            </a:extLst>
          </p:cNvPr>
          <p:cNvPicPr>
            <a:picLocks noChangeAspect="1"/>
          </p:cNvPicPr>
          <p:nvPr/>
        </p:nvPicPr>
        <p:blipFill rotWithShape="1">
          <a:blip r:embed="rId6">
            <a:extLst>
              <a:ext uri="{28A0092B-C50C-407E-A947-70E740481C1C}">
                <a14:useLocalDpi xmlns:a14="http://schemas.microsoft.com/office/drawing/2010/main" val="0"/>
              </a:ext>
            </a:extLst>
          </a:blip>
          <a:srcRect l="7815" r="11581"/>
          <a:stretch/>
        </p:blipFill>
        <p:spPr>
          <a:xfrm>
            <a:off x="7885774" y="2057197"/>
            <a:ext cx="3309836" cy="2093663"/>
          </a:xfrm>
          <a:prstGeom prst="rect">
            <a:avLst/>
          </a:prstGeom>
        </p:spPr>
      </p:pic>
      <p:sp>
        <p:nvSpPr>
          <p:cNvPr id="14" name="文本框 13">
            <a:extLst>
              <a:ext uri="{FF2B5EF4-FFF2-40B4-BE49-F238E27FC236}">
                <a16:creationId xmlns:a16="http://schemas.microsoft.com/office/drawing/2014/main" id="{D0D82193-B009-9202-97C6-6B8E594CB724}"/>
              </a:ext>
            </a:extLst>
          </p:cNvPr>
          <p:cNvSpPr txBox="1"/>
          <p:nvPr/>
        </p:nvSpPr>
        <p:spPr>
          <a:xfrm>
            <a:off x="8639804" y="4137892"/>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“数字人”记者冬冬</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19" name="矩形 18">
            <a:extLst>
              <a:ext uri="{FF2B5EF4-FFF2-40B4-BE49-F238E27FC236}">
                <a16:creationId xmlns:a16="http://schemas.microsoft.com/office/drawing/2014/main" id="{F2D1B8CB-93AC-B1FB-1DF9-67DA77279718}"/>
              </a:ext>
            </a:extLst>
          </p:cNvPr>
          <p:cNvSpPr/>
          <p:nvPr/>
        </p:nvSpPr>
        <p:spPr>
          <a:xfrm>
            <a:off x="291902" y="5117928"/>
            <a:ext cx="2072355" cy="369332"/>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t>数字人产业被用户认知</a:t>
            </a:r>
          </a:p>
        </p:txBody>
      </p:sp>
    </p:spTree>
    <p:extLst>
      <p:ext uri="{BB962C8B-B14F-4D97-AF65-F5344CB8AC3E}">
        <p14:creationId xmlns:p14="http://schemas.microsoft.com/office/powerpoint/2010/main" val="35280827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8C3CD4F5-D81B-6C90-2802-3804D4E717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444" y="2207560"/>
            <a:ext cx="3135040" cy="2067717"/>
          </a:xfrm>
          <a:prstGeom prst="rect">
            <a:avLst/>
          </a:prstGeom>
        </p:spPr>
      </p:pic>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数字人发展现状</a:t>
            </a:r>
          </a:p>
        </p:txBody>
      </p:sp>
      <p:sp>
        <p:nvSpPr>
          <p:cNvPr id="10" name="文本框 9">
            <a:extLst>
              <a:ext uri="{FF2B5EF4-FFF2-40B4-BE49-F238E27FC236}">
                <a16:creationId xmlns:a16="http://schemas.microsoft.com/office/drawing/2014/main" id="{1A9A2C42-EE43-406B-E628-2D70326CAEC2}"/>
              </a:ext>
            </a:extLst>
          </p:cNvPr>
          <p:cNvSpPr txBox="1"/>
          <p:nvPr/>
        </p:nvSpPr>
        <p:spPr>
          <a:xfrm>
            <a:off x="291906" y="665970"/>
            <a:ext cx="11583480" cy="1352037"/>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头部企业通过打造数字人制作工具和平台、数字人应用平台等引领产业快速发展。</a:t>
            </a:r>
            <a:endParaRPr lang="en-US" altLang="zh-CN" sz="1400" b="1" dirty="0">
              <a:solidFill>
                <a:srgbClr val="000000"/>
              </a:solidFill>
              <a:latin typeface="-apple-system"/>
            </a:endParaRPr>
          </a:p>
          <a:p>
            <a:pPr indent="457200">
              <a:lnSpc>
                <a:spcPct val="150000"/>
              </a:lnSpc>
            </a:pPr>
            <a:r>
              <a:rPr lang="zh-CN" altLang="en-US" sz="1400" b="1" dirty="0">
                <a:solidFill>
                  <a:srgbClr val="000000"/>
                </a:solidFill>
                <a:latin typeface="-apple-system"/>
              </a:rPr>
              <a:t>腾讯小微数智人：</a:t>
            </a:r>
            <a:r>
              <a:rPr lang="zh-CN" altLang="en-US" sz="1400" dirty="0">
                <a:solidFill>
                  <a:srgbClr val="000000"/>
                </a:solidFill>
                <a:latin typeface="-apple-system"/>
              </a:rPr>
              <a:t>购买服务包后，可以获得腾讯云智能数智人平台</a:t>
            </a:r>
            <a:r>
              <a:rPr lang="en-US" altLang="zh-CN" sz="1400" dirty="0">
                <a:solidFill>
                  <a:srgbClr val="000000"/>
                </a:solidFill>
                <a:latin typeface="-apple-system"/>
              </a:rPr>
              <a:t>-</a:t>
            </a:r>
            <a:r>
              <a:rPr lang="zh-CN" altLang="en-US" sz="1400" dirty="0">
                <a:solidFill>
                  <a:srgbClr val="000000"/>
                </a:solidFill>
                <a:latin typeface="-apple-system"/>
              </a:rPr>
              <a:t>交互数智人模块的</a:t>
            </a:r>
            <a:r>
              <a:rPr lang="en-US" altLang="zh-CN" sz="1400" dirty="0" err="1">
                <a:solidFill>
                  <a:srgbClr val="000000"/>
                </a:solidFill>
                <a:latin typeface="-apple-system"/>
              </a:rPr>
              <a:t>aPaaS</a:t>
            </a:r>
            <a:r>
              <a:rPr lang="zh-CN" altLang="en-US" sz="1400" dirty="0">
                <a:solidFill>
                  <a:srgbClr val="000000"/>
                </a:solidFill>
                <a:latin typeface="-apple-system"/>
              </a:rPr>
              <a:t>接口授权。通过调用该接口，可获得一路实时视频推流服务。可以访问交互数智人平台创建一个数智人项目，进行简单的数智人形象设置后，就可以通过“接入管理”模块获取密钥信息和接口文档；可轻松对接</a:t>
            </a:r>
            <a:r>
              <a:rPr lang="en-US" altLang="zh-CN" sz="1400" dirty="0" err="1">
                <a:solidFill>
                  <a:srgbClr val="000000"/>
                </a:solidFill>
                <a:latin typeface="-apple-system"/>
              </a:rPr>
              <a:t>aPaaS</a:t>
            </a:r>
            <a:r>
              <a:rPr lang="zh-CN" altLang="en-US" sz="1400" dirty="0">
                <a:solidFill>
                  <a:srgbClr val="000000"/>
                </a:solidFill>
                <a:latin typeface="-apple-system"/>
              </a:rPr>
              <a:t>接口，拉取视频流集成到应用场景。</a:t>
            </a:r>
            <a:endParaRPr lang="en-US" altLang="zh-CN" sz="1400" dirty="0">
              <a:solidFill>
                <a:srgbClr val="000000"/>
              </a:solidFill>
              <a:latin typeface="-apple-system"/>
            </a:endParaRPr>
          </a:p>
        </p:txBody>
      </p:sp>
      <p:sp>
        <p:nvSpPr>
          <p:cNvPr id="11" name="文本框 10">
            <a:extLst>
              <a:ext uri="{FF2B5EF4-FFF2-40B4-BE49-F238E27FC236}">
                <a16:creationId xmlns:a16="http://schemas.microsoft.com/office/drawing/2014/main" id="{8EEE49DC-D623-7116-430D-BCE6BE8BF71B}"/>
              </a:ext>
            </a:extLst>
          </p:cNvPr>
          <p:cNvSpPr txBox="1"/>
          <p:nvPr/>
        </p:nvSpPr>
        <p:spPr>
          <a:xfrm>
            <a:off x="4267206" y="2338463"/>
            <a:ext cx="7608180" cy="1675202"/>
          </a:xfrm>
          <a:prstGeom prst="rect">
            <a:avLst/>
          </a:prstGeom>
          <a:noFill/>
        </p:spPr>
        <p:txBody>
          <a:bodyPr wrap="square" rtlCol="0">
            <a:spAutoFit/>
          </a:bodyPr>
          <a:lstStyle/>
          <a:p>
            <a:pPr indent="457200">
              <a:lnSpc>
                <a:spcPct val="150000"/>
              </a:lnSpc>
            </a:pPr>
            <a:r>
              <a:rPr lang="en-US" altLang="zh-CN" sz="1400" b="1" dirty="0" err="1">
                <a:solidFill>
                  <a:srgbClr val="000000"/>
                </a:solidFill>
                <a:latin typeface="-apple-system"/>
              </a:rPr>
              <a:t>MetaMaker</a:t>
            </a:r>
            <a:r>
              <a:rPr lang="en-US" altLang="zh-CN" sz="1400" b="1" dirty="0">
                <a:solidFill>
                  <a:srgbClr val="000000"/>
                </a:solidFill>
                <a:latin typeface="-apple-system"/>
              </a:rPr>
              <a:t> Studio</a:t>
            </a:r>
            <a:r>
              <a:rPr lang="zh-CN" altLang="en-US" sz="1400" b="1" dirty="0">
                <a:solidFill>
                  <a:srgbClr val="000000"/>
                </a:solidFill>
                <a:latin typeface="-apple-system"/>
              </a:rPr>
              <a:t>：</a:t>
            </a:r>
            <a:r>
              <a:rPr lang="zh-CN" altLang="en-US" sz="1400" dirty="0">
                <a:solidFill>
                  <a:srgbClr val="000000"/>
                </a:solidFill>
                <a:latin typeface="-apple-system"/>
              </a:rPr>
              <a:t>黑镜科技于 </a:t>
            </a:r>
            <a:r>
              <a:rPr lang="en-US" altLang="zh-CN" sz="1400" dirty="0">
                <a:solidFill>
                  <a:srgbClr val="000000"/>
                </a:solidFill>
                <a:latin typeface="-apple-system"/>
              </a:rPr>
              <a:t>2022 </a:t>
            </a:r>
            <a:r>
              <a:rPr lang="zh-CN" altLang="en-US" sz="1400" dirty="0">
                <a:solidFill>
                  <a:srgbClr val="000000"/>
                </a:solidFill>
                <a:latin typeface="-apple-system"/>
              </a:rPr>
              <a:t>年 </a:t>
            </a:r>
            <a:r>
              <a:rPr lang="en-US" altLang="zh-CN" sz="1400" dirty="0">
                <a:solidFill>
                  <a:srgbClr val="000000"/>
                </a:solidFill>
                <a:latin typeface="-apple-system"/>
              </a:rPr>
              <a:t>3 </a:t>
            </a:r>
            <a:r>
              <a:rPr lang="zh-CN" altLang="en-US" sz="1400" dirty="0">
                <a:solidFill>
                  <a:srgbClr val="000000"/>
                </a:solidFill>
                <a:latin typeface="-apple-system"/>
              </a:rPr>
              <a:t>月推出了完全云原生、无代码前端的企业元宇宙建设平台 </a:t>
            </a:r>
            <a:r>
              <a:rPr lang="en-US" altLang="zh-CN" sz="1400" dirty="0" err="1">
                <a:solidFill>
                  <a:srgbClr val="000000"/>
                </a:solidFill>
                <a:latin typeface="-apple-system"/>
              </a:rPr>
              <a:t>MetaMaker</a:t>
            </a:r>
            <a:r>
              <a:rPr lang="en-US" altLang="zh-CN" sz="1400" dirty="0">
                <a:solidFill>
                  <a:srgbClr val="000000"/>
                </a:solidFill>
                <a:latin typeface="-apple-system"/>
              </a:rPr>
              <a:t> Studio</a:t>
            </a:r>
            <a:r>
              <a:rPr lang="zh-CN" altLang="en-US" sz="1400" dirty="0">
                <a:solidFill>
                  <a:srgbClr val="000000"/>
                </a:solidFill>
                <a:latin typeface="-apple-system"/>
              </a:rPr>
              <a:t>，实现了“一站式”与“一键式”的自动化操作。</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基于自身全栈的</a:t>
            </a:r>
            <a:r>
              <a:rPr lang="en-US" altLang="zh-CN" sz="1400" dirty="0">
                <a:solidFill>
                  <a:srgbClr val="000000"/>
                </a:solidFill>
                <a:latin typeface="-apple-system"/>
              </a:rPr>
              <a:t>AI</a:t>
            </a:r>
            <a:r>
              <a:rPr lang="zh-CN" altLang="en-US" sz="1400" dirty="0">
                <a:solidFill>
                  <a:srgbClr val="000000"/>
                </a:solidFill>
                <a:latin typeface="-apple-system"/>
              </a:rPr>
              <a:t>虚拟化技术，黑镜科技的</a:t>
            </a:r>
            <a:r>
              <a:rPr lang="en-US" altLang="zh-CN" sz="1400" dirty="0" err="1">
                <a:solidFill>
                  <a:srgbClr val="000000"/>
                </a:solidFill>
                <a:latin typeface="-apple-system"/>
              </a:rPr>
              <a:t>MetaMaker</a:t>
            </a:r>
            <a:r>
              <a:rPr lang="en-US" altLang="zh-CN" sz="1400" dirty="0">
                <a:solidFill>
                  <a:srgbClr val="000000"/>
                </a:solidFill>
                <a:latin typeface="-apple-system"/>
              </a:rPr>
              <a:t> Studio </a:t>
            </a:r>
            <a:r>
              <a:rPr lang="zh-CN" altLang="en-US" sz="1400" dirty="0">
                <a:solidFill>
                  <a:srgbClr val="000000"/>
                </a:solidFill>
                <a:latin typeface="-apple-system"/>
              </a:rPr>
              <a:t>仅用一张真人的照片就可以生成不同风格的数字人，不仅可以完全自定义五官、头发、服饰等细节，还能智能计算人体自然的动作与口型，并做到镜头的运动切换。</a:t>
            </a:r>
            <a:endParaRPr lang="en-US" altLang="zh-CN" sz="1400" dirty="0">
              <a:solidFill>
                <a:srgbClr val="000000"/>
              </a:solidFill>
              <a:latin typeface="-apple-system"/>
            </a:endParaRPr>
          </a:p>
        </p:txBody>
      </p:sp>
      <p:sp>
        <p:nvSpPr>
          <p:cNvPr id="21" name="文本框 20">
            <a:extLst>
              <a:ext uri="{FF2B5EF4-FFF2-40B4-BE49-F238E27FC236}">
                <a16:creationId xmlns:a16="http://schemas.microsoft.com/office/drawing/2014/main" id="{52AE7886-FCA3-8A19-FFFA-7AD4833E2AA4}"/>
              </a:ext>
            </a:extLst>
          </p:cNvPr>
          <p:cNvSpPr txBox="1"/>
          <p:nvPr/>
        </p:nvSpPr>
        <p:spPr>
          <a:xfrm>
            <a:off x="980958" y="4213669"/>
            <a:ext cx="2374012"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 </a:t>
            </a:r>
            <a:r>
              <a:rPr lang="en-US" altLang="zh-CN" sz="1100" dirty="0" err="1">
                <a:solidFill>
                  <a:srgbClr val="000000"/>
                </a:solidFill>
                <a:latin typeface="黑体" panose="02010609060101010101" pitchFamily="49" charset="-122"/>
                <a:ea typeface="黑体" panose="02010609060101010101" pitchFamily="49" charset="-122"/>
              </a:rPr>
              <a:t>MetaMaker</a:t>
            </a:r>
            <a:r>
              <a:rPr lang="en-US" altLang="zh-CN" sz="1100" dirty="0">
                <a:solidFill>
                  <a:srgbClr val="000000"/>
                </a:solidFill>
                <a:latin typeface="黑体" panose="02010609060101010101" pitchFamily="49" charset="-122"/>
                <a:ea typeface="黑体" panose="02010609060101010101" pitchFamily="49" charset="-122"/>
              </a:rPr>
              <a:t> Studio</a:t>
            </a:r>
            <a:endParaRPr lang="zh-CN" altLang="en-US" sz="1100" dirty="0">
              <a:solidFill>
                <a:srgbClr val="000000"/>
              </a:solidFill>
              <a:latin typeface="黑体" panose="02010609060101010101" pitchFamily="49" charset="-122"/>
              <a:ea typeface="黑体" panose="02010609060101010101" pitchFamily="49" charset="-122"/>
            </a:endParaRPr>
          </a:p>
        </p:txBody>
      </p:sp>
      <p:pic>
        <p:nvPicPr>
          <p:cNvPr id="24" name="图片 23">
            <a:extLst>
              <a:ext uri="{FF2B5EF4-FFF2-40B4-BE49-F238E27FC236}">
                <a16:creationId xmlns:a16="http://schemas.microsoft.com/office/drawing/2014/main" id="{37F91C9C-F832-A178-059F-078581356D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3038" y="4275275"/>
            <a:ext cx="3658518" cy="2038401"/>
          </a:xfrm>
          <a:prstGeom prst="rect">
            <a:avLst/>
          </a:prstGeom>
        </p:spPr>
      </p:pic>
      <p:sp>
        <p:nvSpPr>
          <p:cNvPr id="25" name="文本框 24">
            <a:extLst>
              <a:ext uri="{FF2B5EF4-FFF2-40B4-BE49-F238E27FC236}">
                <a16:creationId xmlns:a16="http://schemas.microsoft.com/office/drawing/2014/main" id="{B8F2492C-79CD-3346-8238-8299C35D4C71}"/>
              </a:ext>
            </a:extLst>
          </p:cNvPr>
          <p:cNvSpPr txBox="1"/>
          <p:nvPr/>
        </p:nvSpPr>
        <p:spPr>
          <a:xfrm>
            <a:off x="291906" y="4780039"/>
            <a:ext cx="7146862" cy="1028871"/>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华为</a:t>
            </a:r>
            <a:r>
              <a:rPr lang="en-US" altLang="zh-CN" sz="1400" b="1" dirty="0">
                <a:solidFill>
                  <a:srgbClr val="000000"/>
                </a:solidFill>
                <a:latin typeface="-apple-system"/>
              </a:rPr>
              <a:t>HMS ML Kit</a:t>
            </a:r>
            <a:r>
              <a:rPr lang="zh-CN" altLang="en-US" sz="1400" b="1" dirty="0">
                <a:solidFill>
                  <a:srgbClr val="000000"/>
                </a:solidFill>
                <a:latin typeface="-apple-system"/>
              </a:rPr>
              <a:t>数字人：</a:t>
            </a:r>
            <a:r>
              <a:rPr lang="en-US" altLang="zh-CN" sz="1400" dirty="0">
                <a:solidFill>
                  <a:srgbClr val="000000"/>
                </a:solidFill>
                <a:latin typeface="-apple-system"/>
              </a:rPr>
              <a:t>HMS ML Kit</a:t>
            </a:r>
            <a:r>
              <a:rPr lang="zh-CN" altLang="en-US" sz="1400" dirty="0">
                <a:solidFill>
                  <a:srgbClr val="000000"/>
                </a:solidFill>
                <a:latin typeface="-apple-system"/>
              </a:rPr>
              <a:t>数字人是依托华为图像处理、语音合成、声音克隆、语义理解等</a:t>
            </a:r>
            <a:r>
              <a:rPr lang="en-US" altLang="zh-CN" sz="1400" dirty="0">
                <a:solidFill>
                  <a:srgbClr val="000000"/>
                </a:solidFill>
                <a:latin typeface="-apple-system"/>
              </a:rPr>
              <a:t>AI</a:t>
            </a:r>
            <a:r>
              <a:rPr lang="zh-CN" altLang="en-US" sz="1400" dirty="0">
                <a:solidFill>
                  <a:srgbClr val="000000"/>
                </a:solidFill>
                <a:latin typeface="-apple-system"/>
              </a:rPr>
              <a:t>核心技术，推出的综合多模态</a:t>
            </a:r>
            <a:r>
              <a:rPr lang="en-US" altLang="zh-CN" sz="1400" dirty="0">
                <a:solidFill>
                  <a:srgbClr val="000000"/>
                </a:solidFill>
                <a:latin typeface="-apple-system"/>
              </a:rPr>
              <a:t>AI</a:t>
            </a:r>
            <a:r>
              <a:rPr lang="zh-CN" altLang="en-US" sz="1400" dirty="0">
                <a:solidFill>
                  <a:srgbClr val="000000"/>
                </a:solidFill>
                <a:latin typeface="-apple-system"/>
              </a:rPr>
              <a:t>能力。面向教育、新闻、多媒体制作企业，提供高质量、低成本、创新体验的内容创作模式。</a:t>
            </a:r>
            <a:endParaRPr lang="en-US" altLang="zh-CN" sz="1400" dirty="0">
              <a:solidFill>
                <a:srgbClr val="000000"/>
              </a:solidFill>
              <a:latin typeface="-apple-system"/>
            </a:endParaRPr>
          </a:p>
        </p:txBody>
      </p:sp>
      <p:sp>
        <p:nvSpPr>
          <p:cNvPr id="26" name="文本框 25">
            <a:extLst>
              <a:ext uri="{FF2B5EF4-FFF2-40B4-BE49-F238E27FC236}">
                <a16:creationId xmlns:a16="http://schemas.microsoft.com/office/drawing/2014/main" id="{47468BE9-AC22-5D30-F0BE-A9B2663DEADB}"/>
              </a:ext>
            </a:extLst>
          </p:cNvPr>
          <p:cNvSpPr txBox="1"/>
          <p:nvPr/>
        </p:nvSpPr>
        <p:spPr>
          <a:xfrm>
            <a:off x="8575291" y="6313676"/>
            <a:ext cx="2374012"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HMS ML Kit</a:t>
            </a:r>
            <a:r>
              <a:rPr lang="zh-CN" altLang="en-US" sz="1100" dirty="0">
                <a:solidFill>
                  <a:srgbClr val="000000"/>
                </a:solidFill>
                <a:latin typeface="黑体" panose="02010609060101010101" pitchFamily="49" charset="-122"/>
                <a:ea typeface="黑体" panose="02010609060101010101" pitchFamily="49" charset="-122"/>
              </a:rPr>
              <a:t>数字人</a:t>
            </a:r>
          </a:p>
        </p:txBody>
      </p:sp>
    </p:spTree>
    <p:extLst>
      <p:ext uri="{BB962C8B-B14F-4D97-AF65-F5344CB8AC3E}">
        <p14:creationId xmlns:p14="http://schemas.microsoft.com/office/powerpoint/2010/main" val="223994899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数字人相关政策</a:t>
            </a:r>
          </a:p>
        </p:txBody>
      </p:sp>
      <p:sp>
        <p:nvSpPr>
          <p:cNvPr id="2" name="文本框 1">
            <a:extLst>
              <a:ext uri="{FF2B5EF4-FFF2-40B4-BE49-F238E27FC236}">
                <a16:creationId xmlns:a16="http://schemas.microsoft.com/office/drawing/2014/main" id="{0736BD58-2011-EA27-3B1F-F4E40D45C7BF}"/>
              </a:ext>
            </a:extLst>
          </p:cNvPr>
          <p:cNvSpPr txBox="1"/>
          <p:nvPr/>
        </p:nvSpPr>
        <p:spPr>
          <a:xfrm>
            <a:off x="320477" y="935819"/>
            <a:ext cx="5664051" cy="1675202"/>
          </a:xfrm>
          <a:prstGeom prst="rect">
            <a:avLst/>
          </a:prstGeom>
          <a:noFill/>
        </p:spPr>
        <p:txBody>
          <a:bodyPr wrap="square" rtlCol="0">
            <a:spAutoFit/>
          </a:bodyPr>
          <a:lstStyle/>
          <a:p>
            <a:pPr indent="457200">
              <a:lnSpc>
                <a:spcPct val="150000"/>
              </a:lnSpc>
            </a:pPr>
            <a:r>
              <a:rPr lang="en-US" altLang="zh-CN" sz="1400" dirty="0">
                <a:solidFill>
                  <a:srgbClr val="000000"/>
                </a:solidFill>
                <a:latin typeface="-apple-system"/>
              </a:rPr>
              <a:t>2022</a:t>
            </a:r>
            <a:r>
              <a:rPr lang="zh-CN" altLang="en-US" sz="1400" dirty="0">
                <a:solidFill>
                  <a:srgbClr val="000000"/>
                </a:solidFill>
                <a:latin typeface="-apple-system"/>
              </a:rPr>
              <a:t>年</a:t>
            </a:r>
            <a:r>
              <a:rPr lang="en-US" altLang="zh-CN" sz="1400" dirty="0">
                <a:solidFill>
                  <a:srgbClr val="000000"/>
                </a:solidFill>
                <a:latin typeface="-apple-system"/>
              </a:rPr>
              <a:t>7</a:t>
            </a:r>
            <a:r>
              <a:rPr lang="zh-CN" altLang="en-US" sz="1400" dirty="0">
                <a:solidFill>
                  <a:srgbClr val="000000"/>
                </a:solidFill>
                <a:latin typeface="-apple-system"/>
              </a:rPr>
              <a:t>月，在</a:t>
            </a:r>
            <a:r>
              <a:rPr lang="en-US" altLang="zh-CN" sz="1400" dirty="0">
                <a:solidFill>
                  <a:srgbClr val="000000"/>
                </a:solidFill>
                <a:latin typeface="-apple-system"/>
              </a:rPr>
              <a:t>2022</a:t>
            </a:r>
            <a:r>
              <a:rPr lang="zh-CN" altLang="en-US" sz="1400" dirty="0">
                <a:solidFill>
                  <a:srgbClr val="000000"/>
                </a:solidFill>
                <a:latin typeface="-apple-system"/>
              </a:rPr>
              <a:t>全球数字经济大会上，北京市发布了</a:t>
            </a:r>
            <a:r>
              <a:rPr lang="en-US" altLang="zh-CN" sz="1400" dirty="0">
                <a:solidFill>
                  <a:srgbClr val="000000"/>
                </a:solidFill>
                <a:latin typeface="-apple-system"/>
              </a:rPr>
              <a:t>《</a:t>
            </a:r>
            <a:r>
              <a:rPr lang="zh-CN" altLang="en-US" sz="1400" b="1" dirty="0">
                <a:solidFill>
                  <a:srgbClr val="000000"/>
                </a:solidFill>
                <a:latin typeface="-apple-system"/>
              </a:rPr>
              <a:t>北京市促进数字人产业创新发展行动计划（</a:t>
            </a:r>
            <a:r>
              <a:rPr lang="en-US" altLang="zh-CN" sz="1400" b="1" dirty="0">
                <a:solidFill>
                  <a:srgbClr val="000000"/>
                </a:solidFill>
                <a:latin typeface="-apple-system"/>
              </a:rPr>
              <a:t>2022-2025</a:t>
            </a:r>
            <a:r>
              <a:rPr lang="zh-CN" altLang="en-US" sz="1400" b="1" dirty="0">
                <a:solidFill>
                  <a:srgbClr val="000000"/>
                </a:solidFill>
                <a:latin typeface="-apple-system"/>
              </a:rPr>
              <a:t>年）</a:t>
            </a:r>
            <a:r>
              <a:rPr lang="en-US" altLang="zh-CN" sz="1400" b="1" dirty="0">
                <a:solidFill>
                  <a:srgbClr val="000000"/>
                </a:solidFill>
                <a:latin typeface="-apple-system"/>
              </a:rPr>
              <a:t>》</a:t>
            </a:r>
            <a:r>
              <a:rPr lang="zh-CN" altLang="en-US" sz="1400" dirty="0">
                <a:solidFill>
                  <a:srgbClr val="000000"/>
                </a:solidFill>
                <a:latin typeface="-apple-system"/>
              </a:rPr>
              <a:t>，该计划是国内出台的首个数字人产业专项支持政策，从构建数字人全链条技术体系、培育标杆应用项目、优化数字人产业生态等方面为支持数字人产业发展提供了指引，进一步加深数字人在用户中的认知。</a:t>
            </a:r>
            <a:endParaRPr lang="en-US" altLang="zh-CN" sz="1400" dirty="0">
              <a:solidFill>
                <a:srgbClr val="000000"/>
              </a:solidFill>
              <a:latin typeface="-apple-system"/>
            </a:endParaRPr>
          </a:p>
        </p:txBody>
      </p:sp>
      <p:pic>
        <p:nvPicPr>
          <p:cNvPr id="4" name="图片 3">
            <a:extLst>
              <a:ext uri="{FF2B5EF4-FFF2-40B4-BE49-F238E27FC236}">
                <a16:creationId xmlns:a16="http://schemas.microsoft.com/office/drawing/2014/main" id="{C5F3B34F-120C-6D4F-78E2-E27EA425F8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2537" y="665970"/>
            <a:ext cx="3837940" cy="2163203"/>
          </a:xfrm>
          <a:prstGeom prst="rect">
            <a:avLst/>
          </a:prstGeom>
        </p:spPr>
      </p:pic>
      <p:pic>
        <p:nvPicPr>
          <p:cNvPr id="6" name="图片 5">
            <a:extLst>
              <a:ext uri="{FF2B5EF4-FFF2-40B4-BE49-F238E27FC236}">
                <a16:creationId xmlns:a16="http://schemas.microsoft.com/office/drawing/2014/main" id="{3A8FF69F-7C69-5451-BE7F-833F92F7E62B}"/>
              </a:ext>
            </a:extLst>
          </p:cNvPr>
          <p:cNvPicPr>
            <a:picLocks noChangeAspect="1"/>
          </p:cNvPicPr>
          <p:nvPr/>
        </p:nvPicPr>
        <p:blipFill rotWithShape="1">
          <a:blip r:embed="rId4">
            <a:extLst>
              <a:ext uri="{28A0092B-C50C-407E-A947-70E740481C1C}">
                <a14:useLocalDpi xmlns:a14="http://schemas.microsoft.com/office/drawing/2010/main" val="0"/>
              </a:ext>
            </a:extLst>
          </a:blip>
          <a:srcRect t="1908"/>
          <a:stretch/>
        </p:blipFill>
        <p:spPr>
          <a:xfrm>
            <a:off x="751500" y="3362768"/>
            <a:ext cx="2365994" cy="2889143"/>
          </a:xfrm>
          <a:prstGeom prst="rect">
            <a:avLst/>
          </a:prstGeom>
        </p:spPr>
      </p:pic>
      <p:pic>
        <p:nvPicPr>
          <p:cNvPr id="8" name="图片 7">
            <a:extLst>
              <a:ext uri="{FF2B5EF4-FFF2-40B4-BE49-F238E27FC236}">
                <a16:creationId xmlns:a16="http://schemas.microsoft.com/office/drawing/2014/main" id="{E7C1DEB2-E549-CBEC-32AA-E92329839A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3664" y="3364425"/>
            <a:ext cx="2146769" cy="2890800"/>
          </a:xfrm>
          <a:prstGeom prst="rect">
            <a:avLst/>
          </a:prstGeom>
        </p:spPr>
      </p:pic>
      <p:sp>
        <p:nvSpPr>
          <p:cNvPr id="9" name="矩形: 圆角 8">
            <a:extLst>
              <a:ext uri="{FF2B5EF4-FFF2-40B4-BE49-F238E27FC236}">
                <a16:creationId xmlns:a16="http://schemas.microsoft.com/office/drawing/2014/main" id="{01F98C7A-C481-CBAF-4B5A-CEAB56E1B443}"/>
              </a:ext>
            </a:extLst>
          </p:cNvPr>
          <p:cNvSpPr/>
          <p:nvPr/>
        </p:nvSpPr>
        <p:spPr>
          <a:xfrm>
            <a:off x="804580" y="3238922"/>
            <a:ext cx="4421311" cy="3012989"/>
          </a:xfrm>
          <a:prstGeom prst="roundRect">
            <a:avLst>
              <a:gd name="adj" fmla="val 7098"/>
            </a:avLst>
          </a:prstGeom>
          <a:noFill/>
          <a:ln w="9525">
            <a:solidFill>
              <a:srgbClr val="0B76D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3A80A961-1C38-924A-DCCB-B380F8C7E32D}"/>
              </a:ext>
            </a:extLst>
          </p:cNvPr>
          <p:cNvSpPr txBox="1"/>
          <p:nvPr/>
        </p:nvSpPr>
        <p:spPr>
          <a:xfrm>
            <a:off x="5955957" y="3929972"/>
            <a:ext cx="5664051" cy="1352037"/>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根据</a:t>
            </a:r>
            <a:r>
              <a:rPr lang="en-US" altLang="zh-CN" sz="1400" b="1" dirty="0">
                <a:solidFill>
                  <a:srgbClr val="000000"/>
                </a:solidFill>
                <a:latin typeface="-apple-system"/>
              </a:rPr>
              <a:t>《</a:t>
            </a:r>
            <a:r>
              <a:rPr lang="zh-CN" altLang="en-US" sz="1400" b="1" dirty="0">
                <a:solidFill>
                  <a:srgbClr val="000000"/>
                </a:solidFill>
                <a:latin typeface="-apple-system"/>
              </a:rPr>
              <a:t>行动计划</a:t>
            </a:r>
            <a:r>
              <a:rPr lang="en-US" altLang="zh-CN" sz="1400" b="1" dirty="0">
                <a:solidFill>
                  <a:srgbClr val="000000"/>
                </a:solidFill>
                <a:latin typeface="-apple-system"/>
              </a:rPr>
              <a:t>》</a:t>
            </a:r>
            <a:r>
              <a:rPr lang="zh-CN" altLang="en-US" sz="1400" dirty="0">
                <a:solidFill>
                  <a:srgbClr val="000000"/>
                </a:solidFill>
                <a:latin typeface="-apple-system"/>
              </a:rPr>
              <a:t>，到</a:t>
            </a:r>
            <a:r>
              <a:rPr lang="en-US" altLang="zh-CN" sz="1400" dirty="0">
                <a:solidFill>
                  <a:srgbClr val="000000"/>
                </a:solidFill>
                <a:latin typeface="-apple-system"/>
              </a:rPr>
              <a:t>2025</a:t>
            </a:r>
            <a:r>
              <a:rPr lang="zh-CN" altLang="en-US" sz="1400" dirty="0">
                <a:solidFill>
                  <a:srgbClr val="000000"/>
                </a:solidFill>
                <a:latin typeface="-apple-system"/>
              </a:rPr>
              <a:t>年，北京市数字人产业规模将突破</a:t>
            </a:r>
            <a:r>
              <a:rPr lang="en-US" altLang="zh-CN" sz="1400" dirty="0">
                <a:solidFill>
                  <a:srgbClr val="000000"/>
                </a:solidFill>
                <a:latin typeface="-apple-system"/>
              </a:rPr>
              <a:t>500</a:t>
            </a:r>
            <a:r>
              <a:rPr lang="zh-CN" altLang="en-US" sz="1400" dirty="0">
                <a:solidFill>
                  <a:srgbClr val="000000"/>
                </a:solidFill>
                <a:latin typeface="-apple-system"/>
              </a:rPr>
              <a:t>亿元，培育</a:t>
            </a:r>
            <a:r>
              <a:rPr lang="en-US" altLang="zh-CN" sz="1400" dirty="0">
                <a:solidFill>
                  <a:srgbClr val="000000"/>
                </a:solidFill>
                <a:latin typeface="-apple-system"/>
              </a:rPr>
              <a:t>1-2</a:t>
            </a:r>
            <a:r>
              <a:rPr lang="zh-CN" altLang="en-US" sz="1400" dirty="0">
                <a:solidFill>
                  <a:srgbClr val="000000"/>
                </a:solidFill>
                <a:latin typeface="-apple-system"/>
              </a:rPr>
              <a:t>家营收超</a:t>
            </a:r>
            <a:r>
              <a:rPr lang="en-US" altLang="zh-CN" sz="1400" dirty="0">
                <a:solidFill>
                  <a:srgbClr val="000000"/>
                </a:solidFill>
                <a:latin typeface="-apple-system"/>
              </a:rPr>
              <a:t>50</a:t>
            </a:r>
            <a:r>
              <a:rPr lang="zh-CN" altLang="en-US" sz="1400" dirty="0">
                <a:solidFill>
                  <a:srgbClr val="000000"/>
                </a:solidFill>
                <a:latin typeface="-apple-system"/>
              </a:rPr>
              <a:t>亿元的头部数字人企业、</a:t>
            </a:r>
            <a:r>
              <a:rPr lang="en-US" altLang="zh-CN" sz="1400" dirty="0">
                <a:solidFill>
                  <a:srgbClr val="000000"/>
                </a:solidFill>
                <a:latin typeface="-apple-system"/>
              </a:rPr>
              <a:t>10</a:t>
            </a:r>
            <a:r>
              <a:rPr lang="zh-CN" altLang="en-US" sz="1400" dirty="0">
                <a:solidFill>
                  <a:srgbClr val="000000"/>
                </a:solidFill>
                <a:latin typeface="-apple-system"/>
              </a:rPr>
              <a:t>家营收超</a:t>
            </a:r>
            <a:r>
              <a:rPr lang="en-US" altLang="zh-CN" sz="1400" dirty="0">
                <a:solidFill>
                  <a:srgbClr val="000000"/>
                </a:solidFill>
                <a:latin typeface="-apple-system"/>
              </a:rPr>
              <a:t>10</a:t>
            </a:r>
            <a:r>
              <a:rPr lang="zh-CN" altLang="en-US" sz="1400" dirty="0">
                <a:solidFill>
                  <a:srgbClr val="000000"/>
                </a:solidFill>
                <a:latin typeface="-apple-system"/>
              </a:rPr>
              <a:t>亿元的重点数字人企业。初步形成具有互联网</a:t>
            </a:r>
            <a:r>
              <a:rPr lang="en-US" altLang="zh-CN" sz="1400" dirty="0">
                <a:solidFill>
                  <a:srgbClr val="000000"/>
                </a:solidFill>
                <a:latin typeface="-apple-system"/>
              </a:rPr>
              <a:t>3.0</a:t>
            </a:r>
            <a:r>
              <a:rPr lang="zh-CN" altLang="en-US" sz="1400" dirty="0">
                <a:solidFill>
                  <a:srgbClr val="000000"/>
                </a:solidFill>
                <a:latin typeface="-apple-system"/>
              </a:rPr>
              <a:t>特征的技术体系、商业模式和治理机制，成为全国数字人产业创新高地。</a:t>
            </a:r>
          </a:p>
        </p:txBody>
      </p:sp>
      <p:sp>
        <p:nvSpPr>
          <p:cNvPr id="13" name="文本框 12">
            <a:extLst>
              <a:ext uri="{FF2B5EF4-FFF2-40B4-BE49-F238E27FC236}">
                <a16:creationId xmlns:a16="http://schemas.microsoft.com/office/drawing/2014/main" id="{4B0AF2DF-1B57-2148-C5B1-29EB7F041A33}"/>
              </a:ext>
            </a:extLst>
          </p:cNvPr>
          <p:cNvSpPr txBox="1"/>
          <p:nvPr/>
        </p:nvSpPr>
        <p:spPr>
          <a:xfrm>
            <a:off x="7584501" y="2824202"/>
            <a:ext cx="2374012"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北京发布首个数字人产业政策</a:t>
            </a:r>
          </a:p>
        </p:txBody>
      </p:sp>
      <p:sp>
        <p:nvSpPr>
          <p:cNvPr id="14" name="文本框 13">
            <a:extLst>
              <a:ext uri="{FF2B5EF4-FFF2-40B4-BE49-F238E27FC236}">
                <a16:creationId xmlns:a16="http://schemas.microsoft.com/office/drawing/2014/main" id="{DC66C23C-DDF1-89F4-9472-FE7DE534AD4B}"/>
              </a:ext>
            </a:extLst>
          </p:cNvPr>
          <p:cNvSpPr txBox="1"/>
          <p:nvPr/>
        </p:nvSpPr>
        <p:spPr>
          <a:xfrm>
            <a:off x="951371" y="6293101"/>
            <a:ext cx="4127728" cy="261610"/>
          </a:xfrm>
          <a:prstGeom prst="rect">
            <a:avLst/>
          </a:prstGeom>
          <a:noFill/>
        </p:spPr>
        <p:txBody>
          <a:bodyPr wrap="square" rtlCol="0">
            <a:spAutoFit/>
          </a:bodyPr>
          <a:lstStyle/>
          <a:p>
            <a:pPr algn="ctr"/>
            <a:r>
              <a:rPr lang="en-US" altLang="zh-CN" sz="1100" dirty="0">
                <a:solidFill>
                  <a:srgbClr val="000000"/>
                </a:solidFill>
                <a:latin typeface="黑体" panose="02010609060101010101" pitchFamily="49" charset="-122"/>
                <a:ea typeface="黑体" panose="02010609060101010101" pitchFamily="49" charset="-122"/>
              </a:rPr>
              <a:t>《</a:t>
            </a:r>
            <a:r>
              <a:rPr lang="zh-CN" altLang="en-US" sz="1100" dirty="0">
                <a:solidFill>
                  <a:srgbClr val="000000"/>
                </a:solidFill>
                <a:latin typeface="黑体" panose="02010609060101010101" pitchFamily="49" charset="-122"/>
                <a:ea typeface="黑体" panose="02010609060101010101" pitchFamily="49" charset="-122"/>
              </a:rPr>
              <a:t>北京市促进数字人产业创新发展行动计划（</a:t>
            </a:r>
            <a:r>
              <a:rPr lang="en-US" altLang="zh-CN" sz="1100" dirty="0">
                <a:solidFill>
                  <a:srgbClr val="000000"/>
                </a:solidFill>
                <a:latin typeface="黑体" panose="02010609060101010101" pitchFamily="49" charset="-122"/>
                <a:ea typeface="黑体" panose="02010609060101010101" pitchFamily="49" charset="-122"/>
              </a:rPr>
              <a:t>2022-2025 </a:t>
            </a:r>
            <a:r>
              <a:rPr lang="zh-CN" altLang="en-US" sz="1100" dirty="0">
                <a:solidFill>
                  <a:srgbClr val="000000"/>
                </a:solidFill>
                <a:latin typeface="黑体" panose="02010609060101010101" pitchFamily="49" charset="-122"/>
                <a:ea typeface="黑体" panose="02010609060101010101" pitchFamily="49" charset="-122"/>
              </a:rPr>
              <a:t>年）</a:t>
            </a:r>
            <a:r>
              <a:rPr lang="en-US" altLang="zh-CN" sz="1100" dirty="0">
                <a:solidFill>
                  <a:srgbClr val="000000"/>
                </a:solidFill>
                <a:latin typeface="黑体" panose="02010609060101010101" pitchFamily="49" charset="-122"/>
                <a:ea typeface="黑体" panose="02010609060101010101" pitchFamily="49" charset="-122"/>
              </a:rPr>
              <a:t>》</a:t>
            </a:r>
            <a:endParaRPr lang="zh-CN" altLang="en-US" sz="11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98026484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数字人应用场景</a:t>
            </a:r>
          </a:p>
        </p:txBody>
      </p:sp>
      <p:sp>
        <p:nvSpPr>
          <p:cNvPr id="3" name="文本框 2">
            <a:extLst>
              <a:ext uri="{FF2B5EF4-FFF2-40B4-BE49-F238E27FC236}">
                <a16:creationId xmlns:a16="http://schemas.microsoft.com/office/drawing/2014/main" id="{4A93788F-FB3D-42CB-62B7-C7737F2B7BFF}"/>
              </a:ext>
            </a:extLst>
          </p:cNvPr>
          <p:cNvSpPr txBox="1"/>
          <p:nvPr/>
        </p:nvSpPr>
        <p:spPr>
          <a:xfrm>
            <a:off x="291906" y="617439"/>
            <a:ext cx="7080959" cy="2967864"/>
          </a:xfrm>
          <a:prstGeom prst="rect">
            <a:avLst/>
          </a:prstGeom>
          <a:noFill/>
        </p:spPr>
        <p:txBody>
          <a:bodyPr wrap="square" rtlCol="0">
            <a:spAutoFit/>
          </a:bodyPr>
          <a:lstStyle/>
          <a:p>
            <a:pPr indent="457200">
              <a:lnSpc>
                <a:spcPct val="150000"/>
              </a:lnSpc>
            </a:pPr>
            <a:r>
              <a:rPr lang="zh-CN" altLang="en-US" sz="1400" b="1" dirty="0">
                <a:solidFill>
                  <a:srgbClr val="000000"/>
                </a:solidFill>
                <a:latin typeface="-apple-system"/>
              </a:rPr>
              <a:t>虚拟教师： </a:t>
            </a:r>
            <a:r>
              <a:rPr lang="zh-CN" altLang="en-US" sz="1400" dirty="0">
                <a:solidFill>
                  <a:srgbClr val="000000"/>
                </a:solidFill>
                <a:latin typeface="-apple-system"/>
              </a:rPr>
              <a:t>生成虚拟教师形象，植入在线教育类</a:t>
            </a:r>
            <a:r>
              <a:rPr lang="en-US" altLang="zh-CN" sz="1400" dirty="0">
                <a:solidFill>
                  <a:srgbClr val="000000"/>
                </a:solidFill>
                <a:latin typeface="-apple-system"/>
              </a:rPr>
              <a:t>APP</a:t>
            </a:r>
            <a:r>
              <a:rPr lang="zh-CN" altLang="en-US" sz="1400" dirty="0">
                <a:solidFill>
                  <a:srgbClr val="000000"/>
                </a:solidFill>
                <a:latin typeface="-apple-system"/>
              </a:rPr>
              <a:t>，可为学生提供授课服务，降低教育机构教学内容生产成本。</a:t>
            </a:r>
            <a:endParaRPr lang="en-US" altLang="zh-CN" sz="1400" dirty="0">
              <a:solidFill>
                <a:srgbClr val="000000"/>
              </a:solidFill>
              <a:latin typeface="-apple-system"/>
            </a:endParaRPr>
          </a:p>
          <a:p>
            <a:pPr indent="457200">
              <a:lnSpc>
                <a:spcPct val="150000"/>
              </a:lnSpc>
            </a:pPr>
            <a:r>
              <a:rPr lang="zh-CN" altLang="en-US" sz="1400" b="1" dirty="0">
                <a:solidFill>
                  <a:srgbClr val="000000"/>
                </a:solidFill>
                <a:latin typeface="-apple-system"/>
              </a:rPr>
              <a:t>虚拟助手： </a:t>
            </a:r>
            <a:r>
              <a:rPr lang="zh-CN" altLang="en-US" sz="1400" dirty="0">
                <a:solidFill>
                  <a:srgbClr val="000000"/>
                </a:solidFill>
                <a:latin typeface="-apple-system"/>
              </a:rPr>
              <a:t>在音乐播放、天气查询等智能助手场景中，在语音助手基础上植入数字人虚拟形象，为用户提供更便捷和自然的服务体验。</a:t>
            </a:r>
            <a:endParaRPr lang="en-US" altLang="zh-CN" sz="1400" dirty="0">
              <a:solidFill>
                <a:srgbClr val="000000"/>
              </a:solidFill>
              <a:latin typeface="-apple-system"/>
            </a:endParaRPr>
          </a:p>
          <a:p>
            <a:pPr indent="457200">
              <a:lnSpc>
                <a:spcPct val="150000"/>
              </a:lnSpc>
            </a:pPr>
            <a:r>
              <a:rPr lang="zh-CN" altLang="en-US" sz="1400" b="1" i="0" dirty="0">
                <a:solidFill>
                  <a:srgbClr val="000000"/>
                </a:solidFill>
                <a:effectLst/>
                <a:latin typeface="Helvetica Neue"/>
              </a:rPr>
              <a:t>虚拟讲解员：</a:t>
            </a:r>
            <a:r>
              <a:rPr lang="zh-CN" altLang="en-US" sz="1400" b="0" i="0" dirty="0">
                <a:solidFill>
                  <a:srgbClr val="333333"/>
                </a:solidFill>
                <a:effectLst/>
                <a:latin typeface="Helvetica Neue"/>
              </a:rPr>
              <a:t> 在游戏直播、旅游景区、博物馆等场景，借助虚拟讲解员提供游戏解说、景区导览、历史文物讲解等服务</a:t>
            </a:r>
            <a:r>
              <a:rPr lang="zh-CN" altLang="en-US" sz="1400" b="0" i="0" dirty="0">
                <a:solidFill>
                  <a:srgbClr val="000000"/>
                </a:solidFill>
                <a:effectLst/>
                <a:latin typeface="-apple-system"/>
              </a:rPr>
              <a:t>。</a:t>
            </a:r>
            <a:endParaRPr lang="en-US" altLang="zh-CN" sz="1400" b="0" i="0" dirty="0">
              <a:solidFill>
                <a:srgbClr val="000000"/>
              </a:solidFill>
              <a:effectLst/>
              <a:latin typeface="-apple-system"/>
            </a:endParaRPr>
          </a:p>
          <a:p>
            <a:pPr indent="457200">
              <a:lnSpc>
                <a:spcPct val="150000"/>
              </a:lnSpc>
            </a:pPr>
            <a:r>
              <a:rPr lang="zh-CN" altLang="en-US" sz="1400" b="1" i="0" dirty="0">
                <a:solidFill>
                  <a:srgbClr val="000000"/>
                </a:solidFill>
                <a:effectLst/>
                <a:latin typeface="Helvetica Neue"/>
              </a:rPr>
              <a:t>虚拟偶像：</a:t>
            </a:r>
            <a:r>
              <a:rPr lang="zh-CN" altLang="en-US" sz="1400" b="0" i="0" dirty="0">
                <a:solidFill>
                  <a:srgbClr val="333333"/>
                </a:solidFill>
                <a:effectLst/>
                <a:latin typeface="Helvetica Neue"/>
              </a:rPr>
              <a:t> 通过绘画、动画、</a:t>
            </a:r>
            <a:r>
              <a:rPr lang="en-US" altLang="zh-CN" sz="1400" b="0" i="0" dirty="0">
                <a:solidFill>
                  <a:srgbClr val="333333"/>
                </a:solidFill>
                <a:effectLst/>
                <a:latin typeface="Helvetica Neue"/>
              </a:rPr>
              <a:t>CG</a:t>
            </a:r>
            <a:r>
              <a:rPr lang="zh-CN" altLang="en-US" sz="1400" b="0" i="0" dirty="0">
                <a:solidFill>
                  <a:srgbClr val="333333"/>
                </a:solidFill>
                <a:effectLst/>
                <a:latin typeface="Helvetica Neue"/>
              </a:rPr>
              <a:t>等形式制作，在因特网等虚拟场景或现实场景进行歌手活动，“虚拟偶像”本身并不是以实体形式存在，而是通过全息技术完成网络空间与现实空间的互动。</a:t>
            </a:r>
            <a:endParaRPr lang="en-US" altLang="zh-CN" sz="1400" dirty="0">
              <a:solidFill>
                <a:srgbClr val="000000"/>
              </a:solidFill>
              <a:latin typeface="-apple-system"/>
            </a:endParaRPr>
          </a:p>
        </p:txBody>
      </p:sp>
      <p:pic>
        <p:nvPicPr>
          <p:cNvPr id="7" name="图片 6">
            <a:extLst>
              <a:ext uri="{FF2B5EF4-FFF2-40B4-BE49-F238E27FC236}">
                <a16:creationId xmlns:a16="http://schemas.microsoft.com/office/drawing/2014/main" id="{98DC871B-AC31-0B50-FC90-3D27255E339E}"/>
              </a:ext>
            </a:extLst>
          </p:cNvPr>
          <p:cNvPicPr>
            <a:picLocks noChangeAspect="1"/>
          </p:cNvPicPr>
          <p:nvPr/>
        </p:nvPicPr>
        <p:blipFill rotWithShape="1">
          <a:blip r:embed="rId3">
            <a:extLst>
              <a:ext uri="{28A0092B-C50C-407E-A947-70E740481C1C}">
                <a14:useLocalDpi xmlns:a14="http://schemas.microsoft.com/office/drawing/2010/main" val="0"/>
              </a:ext>
            </a:extLst>
          </a:blip>
          <a:srcRect l="3392" r="5935"/>
          <a:stretch/>
        </p:blipFill>
        <p:spPr>
          <a:xfrm>
            <a:off x="7607604" y="784803"/>
            <a:ext cx="3945926" cy="2118670"/>
          </a:xfrm>
          <a:prstGeom prst="rect">
            <a:avLst/>
          </a:prstGeom>
        </p:spPr>
      </p:pic>
      <p:pic>
        <p:nvPicPr>
          <p:cNvPr id="15" name="图片 14">
            <a:extLst>
              <a:ext uri="{FF2B5EF4-FFF2-40B4-BE49-F238E27FC236}">
                <a16:creationId xmlns:a16="http://schemas.microsoft.com/office/drawing/2014/main" id="{40D93F78-44BD-3609-7FC1-46C3267A22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6851" y="3825643"/>
            <a:ext cx="2088719" cy="2505537"/>
          </a:xfrm>
          <a:prstGeom prst="rect">
            <a:avLst/>
          </a:prstGeom>
        </p:spPr>
      </p:pic>
      <p:pic>
        <p:nvPicPr>
          <p:cNvPr id="17" name="图片 16">
            <a:extLst>
              <a:ext uri="{FF2B5EF4-FFF2-40B4-BE49-F238E27FC236}">
                <a16:creationId xmlns:a16="http://schemas.microsoft.com/office/drawing/2014/main" id="{1BAC2941-75A4-8BC9-E62A-42B121C666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65673" y="3825641"/>
            <a:ext cx="4468638" cy="2505537"/>
          </a:xfrm>
          <a:prstGeom prst="rect">
            <a:avLst/>
          </a:prstGeom>
        </p:spPr>
      </p:pic>
      <p:pic>
        <p:nvPicPr>
          <p:cNvPr id="19" name="图片 18">
            <a:extLst>
              <a:ext uri="{FF2B5EF4-FFF2-40B4-BE49-F238E27FC236}">
                <a16:creationId xmlns:a16="http://schemas.microsoft.com/office/drawing/2014/main" id="{60711963-F0E2-E504-1CE5-5A44458070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94414" y="3825641"/>
            <a:ext cx="4485617" cy="2505537"/>
          </a:xfrm>
          <a:prstGeom prst="rect">
            <a:avLst/>
          </a:prstGeom>
        </p:spPr>
      </p:pic>
      <p:sp>
        <p:nvSpPr>
          <p:cNvPr id="20" name="文本框 19">
            <a:extLst>
              <a:ext uri="{FF2B5EF4-FFF2-40B4-BE49-F238E27FC236}">
                <a16:creationId xmlns:a16="http://schemas.microsoft.com/office/drawing/2014/main" id="{DE2FA084-8557-AB95-FD76-453BBAB4EADE}"/>
              </a:ext>
            </a:extLst>
          </p:cNvPr>
          <p:cNvSpPr txBox="1"/>
          <p:nvPr/>
        </p:nvSpPr>
        <p:spPr>
          <a:xfrm>
            <a:off x="8393561" y="2898000"/>
            <a:ext cx="2374012"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虚拟教师</a:t>
            </a:r>
          </a:p>
        </p:txBody>
      </p:sp>
      <p:sp>
        <p:nvSpPr>
          <p:cNvPr id="22" name="文本框 21">
            <a:extLst>
              <a:ext uri="{FF2B5EF4-FFF2-40B4-BE49-F238E27FC236}">
                <a16:creationId xmlns:a16="http://schemas.microsoft.com/office/drawing/2014/main" id="{C3553E5A-F4B7-E7F8-F58E-B980F964E95A}"/>
              </a:ext>
            </a:extLst>
          </p:cNvPr>
          <p:cNvSpPr txBox="1"/>
          <p:nvPr/>
        </p:nvSpPr>
        <p:spPr>
          <a:xfrm>
            <a:off x="563285" y="63476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虚拟助手</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23" name="文本框 22">
            <a:extLst>
              <a:ext uri="{FF2B5EF4-FFF2-40B4-BE49-F238E27FC236}">
                <a16:creationId xmlns:a16="http://schemas.microsoft.com/office/drawing/2014/main" id="{03392B76-4187-5D61-5D64-FE49202931EA}"/>
              </a:ext>
            </a:extLst>
          </p:cNvPr>
          <p:cNvSpPr txBox="1"/>
          <p:nvPr/>
        </p:nvSpPr>
        <p:spPr>
          <a:xfrm>
            <a:off x="4002067" y="63476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虚拟讲解员</a:t>
            </a:r>
            <a:endParaRPr lang="en-US" altLang="zh-CN" sz="1100" dirty="0">
              <a:solidFill>
                <a:srgbClr val="000000"/>
              </a:solidFill>
              <a:latin typeface="黑体" panose="02010609060101010101" pitchFamily="49" charset="-122"/>
              <a:ea typeface="黑体" panose="02010609060101010101" pitchFamily="49" charset="-122"/>
            </a:endParaRPr>
          </a:p>
        </p:txBody>
      </p:sp>
      <p:sp>
        <p:nvSpPr>
          <p:cNvPr id="24" name="文本框 23">
            <a:extLst>
              <a:ext uri="{FF2B5EF4-FFF2-40B4-BE49-F238E27FC236}">
                <a16:creationId xmlns:a16="http://schemas.microsoft.com/office/drawing/2014/main" id="{8F427575-3A9E-A85F-485F-4E161926F272}"/>
              </a:ext>
            </a:extLst>
          </p:cNvPr>
          <p:cNvSpPr txBox="1"/>
          <p:nvPr/>
        </p:nvSpPr>
        <p:spPr>
          <a:xfrm>
            <a:off x="8639297" y="6353855"/>
            <a:ext cx="1795850" cy="261610"/>
          </a:xfrm>
          <a:prstGeom prst="rect">
            <a:avLst/>
          </a:prstGeom>
          <a:noFill/>
        </p:spPr>
        <p:txBody>
          <a:bodyPr wrap="square" rtlCol="0">
            <a:spAutoFit/>
          </a:bodyPr>
          <a:lstStyle/>
          <a:p>
            <a:pPr algn="ctr"/>
            <a:r>
              <a:rPr lang="zh-CN" altLang="en-US" sz="1100" dirty="0">
                <a:solidFill>
                  <a:srgbClr val="000000"/>
                </a:solidFill>
                <a:latin typeface="黑体" panose="02010609060101010101" pitchFamily="49" charset="-122"/>
                <a:ea typeface="黑体" panose="02010609060101010101" pitchFamily="49" charset="-122"/>
              </a:rPr>
              <a:t>虚拟偶像</a:t>
            </a:r>
            <a:endParaRPr lang="en-US" altLang="zh-CN" sz="1100" dirty="0">
              <a:solidFill>
                <a:srgbClr val="000000"/>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606943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平行四边形 13"/>
          <p:cNvSpPr/>
          <p:nvPr/>
        </p:nvSpPr>
        <p:spPr>
          <a:xfrm>
            <a:off x="293223" y="155902"/>
            <a:ext cx="2859280" cy="461537"/>
          </a:xfrm>
          <a:custGeom>
            <a:avLst/>
            <a:gdLst>
              <a:gd name="connsiteX0" fmla="*/ 0 w 6828204"/>
              <a:gd name="connsiteY0" fmla="*/ 612000 h 612000"/>
              <a:gd name="connsiteX1" fmla="*/ 0 w 6828204"/>
              <a:gd name="connsiteY1" fmla="*/ 0 h 612000"/>
              <a:gd name="connsiteX2" fmla="*/ 6828204 w 6828204"/>
              <a:gd name="connsiteY2" fmla="*/ 0 h 612000"/>
              <a:gd name="connsiteX3" fmla="*/ 6828204 w 6828204"/>
              <a:gd name="connsiteY3" fmla="*/ 612000 h 612000"/>
              <a:gd name="connsiteX4" fmla="*/ 0 w 6828204"/>
              <a:gd name="connsiteY4" fmla="*/ 612000 h 612000"/>
              <a:gd name="connsiteX0-1" fmla="*/ 0 w 6828204"/>
              <a:gd name="connsiteY0-2" fmla="*/ 612000 h 612000"/>
              <a:gd name="connsiteX1-3" fmla="*/ 0 w 6828204"/>
              <a:gd name="connsiteY1-4" fmla="*/ 0 h 612000"/>
              <a:gd name="connsiteX2-5" fmla="*/ 6828204 w 6828204"/>
              <a:gd name="connsiteY2-6" fmla="*/ 0 h 612000"/>
              <a:gd name="connsiteX3-7" fmla="*/ 6241607 w 6828204"/>
              <a:gd name="connsiteY3-8" fmla="*/ 612000 h 612000"/>
              <a:gd name="connsiteX4-9" fmla="*/ 0 w 6828204"/>
              <a:gd name="connsiteY4-10" fmla="*/ 612000 h 612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28204" h="612000">
                <a:moveTo>
                  <a:pt x="0" y="612000"/>
                </a:moveTo>
                <a:lnTo>
                  <a:pt x="0" y="0"/>
                </a:lnTo>
                <a:lnTo>
                  <a:pt x="6828204" y="0"/>
                </a:lnTo>
                <a:lnTo>
                  <a:pt x="6241607" y="612000"/>
                </a:lnTo>
                <a:lnTo>
                  <a:pt x="0" y="612000"/>
                </a:lnTo>
                <a:close/>
              </a:path>
            </a:pathLst>
          </a:cu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20000"/>
              </a:lnSpc>
              <a:spcBef>
                <a:spcPts val="0"/>
              </a:spcBef>
              <a:spcAft>
                <a:spcPts val="0"/>
              </a:spcAft>
              <a:buClrTx/>
              <a:buSzTx/>
              <a:buFontTx/>
              <a:buNone/>
              <a:tabLst/>
              <a:defRPr/>
            </a:pPr>
            <a:endParaRPr kumimoji="0" lang="zh-CN" altLang="en-US" sz="1799" b="0" i="0" u="none" strike="noStrike" kern="1200" cap="none" spc="0" normalizeH="0" baseline="0" noProof="0" dirty="0">
              <a:ln>
                <a:noFill/>
              </a:ln>
              <a:solidFill>
                <a:prstClr val="white"/>
              </a:solidFill>
              <a:effectLst/>
              <a:uLnTx/>
              <a:uFillTx/>
              <a:latin typeface="Open Sans Light"/>
              <a:cs typeface="+mn-cs"/>
            </a:endParaRPr>
          </a:p>
        </p:txBody>
      </p:sp>
      <p:sp>
        <p:nvSpPr>
          <p:cNvPr id="67" name="矩形 66"/>
          <p:cNvSpPr/>
          <p:nvPr/>
        </p:nvSpPr>
        <p:spPr>
          <a:xfrm>
            <a:off x="-1" y="155902"/>
            <a:ext cx="131805" cy="461537"/>
          </a:xfrm>
          <a:prstGeom prst="rect">
            <a:avLst/>
          </a:prstGeom>
          <a:solidFill>
            <a:srgbClr val="0B7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zh-CN" altLang="en-US" sz="1799" b="0" i="0" u="none" strike="noStrike" kern="1200" cap="none" spc="0" normalizeH="0" baseline="0" noProof="0">
              <a:ln>
                <a:noFill/>
              </a:ln>
              <a:solidFill>
                <a:prstClr val="white"/>
              </a:solidFill>
              <a:effectLst/>
              <a:uLnTx/>
              <a:uFillTx/>
              <a:latin typeface="Open Sans Light"/>
              <a:cs typeface="+mn-cs"/>
            </a:endParaRPr>
          </a:p>
        </p:txBody>
      </p:sp>
      <p:sp>
        <p:nvSpPr>
          <p:cNvPr id="68" name="文本框 18"/>
          <p:cNvSpPr txBox="1"/>
          <p:nvPr/>
        </p:nvSpPr>
        <p:spPr>
          <a:xfrm>
            <a:off x="291906" y="204433"/>
            <a:ext cx="1867820" cy="369332"/>
          </a:xfrm>
          <a:prstGeom prst="rect">
            <a:avLst/>
          </a:prstGeom>
          <a:noFill/>
        </p:spPr>
        <p:txBody>
          <a:bodyPr wrap="squar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lang="zh-CN" altLang="en-US" b="1" dirty="0">
                <a:solidFill>
                  <a:prstClr val="white"/>
                </a:solidFill>
                <a:latin typeface="微软雅黑" panose="020B0503020204020204" pitchFamily="34" charset="-122"/>
                <a:ea typeface="微软雅黑" panose="020B0503020204020204" pitchFamily="34" charset="-122"/>
              </a:rPr>
              <a:t>数字人市场前景</a:t>
            </a:r>
          </a:p>
        </p:txBody>
      </p:sp>
      <p:pic>
        <p:nvPicPr>
          <p:cNvPr id="4" name="图片 3">
            <a:extLst>
              <a:ext uri="{FF2B5EF4-FFF2-40B4-BE49-F238E27FC236}">
                <a16:creationId xmlns:a16="http://schemas.microsoft.com/office/drawing/2014/main" id="{0BBA16FA-F2D5-C340-8DBD-18FBE167DD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171" y="2937552"/>
            <a:ext cx="3980267" cy="2963596"/>
          </a:xfrm>
          <a:prstGeom prst="rect">
            <a:avLst/>
          </a:prstGeom>
        </p:spPr>
      </p:pic>
      <p:sp>
        <p:nvSpPr>
          <p:cNvPr id="5" name="文本框 4">
            <a:extLst>
              <a:ext uri="{FF2B5EF4-FFF2-40B4-BE49-F238E27FC236}">
                <a16:creationId xmlns:a16="http://schemas.microsoft.com/office/drawing/2014/main" id="{1F516B26-F977-4262-7246-F97163807B2A}"/>
              </a:ext>
            </a:extLst>
          </p:cNvPr>
          <p:cNvSpPr txBox="1"/>
          <p:nvPr/>
        </p:nvSpPr>
        <p:spPr>
          <a:xfrm>
            <a:off x="5681142" y="1235678"/>
            <a:ext cx="5725297" cy="4583691"/>
          </a:xfrm>
          <a:prstGeom prst="rect">
            <a:avLst/>
          </a:prstGeom>
          <a:noFill/>
        </p:spPr>
        <p:txBody>
          <a:bodyPr wrap="square" rtlCol="0">
            <a:spAutoFit/>
          </a:bodyPr>
          <a:lstStyle/>
          <a:p>
            <a:pPr indent="457200">
              <a:lnSpc>
                <a:spcPct val="150000"/>
              </a:lnSpc>
            </a:pPr>
            <a:r>
              <a:rPr lang="zh-CN" altLang="en-US" sz="1400" dirty="0">
                <a:solidFill>
                  <a:srgbClr val="000000"/>
                </a:solidFill>
                <a:latin typeface="-apple-system"/>
              </a:rPr>
              <a:t>国投美亚基金投资副总裁杨天蔚认为数字人在阶段鲜有商用的核心原因，是目前大部分的企业数据智能化的能力尚还处于建立的阶段，且数字人的技术落地依然是高度定制化，</a:t>
            </a:r>
            <a:r>
              <a:rPr lang="zh-CN" altLang="en-US" sz="1400" b="1" dirty="0">
                <a:solidFill>
                  <a:srgbClr val="000000"/>
                </a:solidFill>
                <a:latin typeface="-apple-system"/>
              </a:rPr>
              <a:t>应用落地存在相当高的门槛</a:t>
            </a:r>
            <a:r>
              <a:rPr lang="zh-CN" altLang="en-US" sz="1400" dirty="0">
                <a:solidFill>
                  <a:srgbClr val="000000"/>
                </a:solidFill>
                <a:latin typeface="-apple-system"/>
              </a:rPr>
              <a:t>。</a:t>
            </a:r>
            <a:r>
              <a:rPr lang="en-US" altLang="zh-CN" sz="1400" dirty="0">
                <a:solidFill>
                  <a:srgbClr val="000000"/>
                </a:solidFill>
                <a:latin typeface="-apple-system"/>
              </a:rPr>
              <a:t>“</a:t>
            </a:r>
            <a:r>
              <a:rPr lang="zh-CN" altLang="en-US" sz="1400" dirty="0">
                <a:solidFill>
                  <a:srgbClr val="000000"/>
                </a:solidFill>
                <a:latin typeface="-apple-system"/>
              </a:rPr>
              <a:t>也就冬奥会这样级别的场景才有这个预算，数字人背后都是经费在燃烧。</a:t>
            </a:r>
            <a:r>
              <a:rPr lang="en-US" altLang="zh-CN" sz="1400" dirty="0">
                <a:solidFill>
                  <a:srgbClr val="000000"/>
                </a:solidFill>
                <a:latin typeface="-apple-system"/>
              </a:rPr>
              <a:t>”</a:t>
            </a:r>
            <a:r>
              <a:rPr lang="zh-CN" altLang="en-US" sz="1400" dirty="0">
                <a:solidFill>
                  <a:srgbClr val="000000"/>
                </a:solidFill>
                <a:latin typeface="-apple-system"/>
              </a:rPr>
              <a:t>。</a:t>
            </a:r>
            <a:endParaRPr lang="en-US" altLang="zh-CN" sz="1400" dirty="0">
              <a:solidFill>
                <a:srgbClr val="000000"/>
              </a:solidFill>
              <a:latin typeface="-apple-system"/>
            </a:endParaRPr>
          </a:p>
          <a:p>
            <a:pPr indent="457200">
              <a:lnSpc>
                <a:spcPct val="150000"/>
              </a:lnSpc>
            </a:pPr>
            <a:r>
              <a:rPr lang="zh-CN" altLang="en-US" sz="1400" dirty="0">
                <a:solidFill>
                  <a:srgbClr val="000000"/>
                </a:solidFill>
                <a:latin typeface="-apple-system"/>
              </a:rPr>
              <a:t>数字人的未来具有很大市场空间，但如果从加德纳技术成熟度曲线（</a:t>
            </a:r>
            <a:r>
              <a:rPr lang="en-US" altLang="zh-CN" sz="1400" dirty="0">
                <a:solidFill>
                  <a:srgbClr val="000000"/>
                </a:solidFill>
                <a:latin typeface="-apple-system"/>
              </a:rPr>
              <a:t>Gartner Hype Cycle</a:t>
            </a:r>
            <a:r>
              <a:rPr lang="zh-CN" altLang="en-US" sz="1400" dirty="0">
                <a:solidFill>
                  <a:srgbClr val="000000"/>
                </a:solidFill>
                <a:latin typeface="-apple-system"/>
              </a:rPr>
              <a:t>）来看，数字人目前仍处在快速成长的爆发期，离真正的成熟还有很长的距离要走。</a:t>
            </a:r>
            <a:r>
              <a:rPr lang="en-US" altLang="zh-CN" sz="1400" dirty="0">
                <a:solidFill>
                  <a:srgbClr val="000000"/>
                </a:solidFill>
                <a:latin typeface="-apple-system"/>
              </a:rPr>
              <a:t>“</a:t>
            </a:r>
            <a:r>
              <a:rPr lang="zh-CN" altLang="en-US" sz="1400" dirty="0">
                <a:solidFill>
                  <a:srgbClr val="000000"/>
                </a:solidFill>
                <a:latin typeface="-apple-system"/>
              </a:rPr>
              <a:t>数字人背后的基础技术要达到普惠级别，才会趟过破灭期进入平稳发展期。</a:t>
            </a:r>
            <a:r>
              <a:rPr lang="en-US" altLang="zh-CN" sz="1400" dirty="0">
                <a:solidFill>
                  <a:srgbClr val="000000"/>
                </a:solidFill>
                <a:latin typeface="-apple-system"/>
              </a:rPr>
              <a:t>”</a:t>
            </a:r>
          </a:p>
          <a:p>
            <a:pPr indent="457200">
              <a:lnSpc>
                <a:spcPct val="150000"/>
              </a:lnSpc>
            </a:pPr>
            <a:r>
              <a:rPr lang="zh-CN" altLang="en-US" sz="1400" dirty="0">
                <a:solidFill>
                  <a:srgbClr val="000000"/>
                </a:solidFill>
                <a:latin typeface="-apple-system"/>
              </a:rPr>
              <a:t>数字人诞生之后还要靠大量的数据来</a:t>
            </a:r>
            <a:r>
              <a:rPr lang="en-US" altLang="zh-CN" sz="1400" dirty="0">
                <a:solidFill>
                  <a:srgbClr val="000000"/>
                </a:solidFill>
                <a:latin typeface="-apple-system"/>
              </a:rPr>
              <a:t>“</a:t>
            </a:r>
            <a:r>
              <a:rPr lang="zh-CN" altLang="en-US" sz="1400" dirty="0">
                <a:solidFill>
                  <a:srgbClr val="000000"/>
                </a:solidFill>
                <a:latin typeface="-apple-system"/>
              </a:rPr>
              <a:t>喂养</a:t>
            </a:r>
            <a:r>
              <a:rPr lang="en-US" altLang="zh-CN" sz="1400" dirty="0">
                <a:solidFill>
                  <a:srgbClr val="000000"/>
                </a:solidFill>
                <a:latin typeface="-apple-system"/>
              </a:rPr>
              <a:t>”</a:t>
            </a:r>
            <a:r>
              <a:rPr lang="zh-CN" altLang="en-US" sz="1400" dirty="0">
                <a:solidFill>
                  <a:srgbClr val="000000"/>
                </a:solidFill>
                <a:latin typeface="-apple-system"/>
              </a:rPr>
              <a:t>，才能逐渐完善为一个逼真的人设，具备对外输出形象和服务的能力，这就要求</a:t>
            </a:r>
            <a:r>
              <a:rPr lang="zh-CN" altLang="en-US" sz="1400" b="1" dirty="0">
                <a:solidFill>
                  <a:srgbClr val="000000"/>
                </a:solidFill>
                <a:latin typeface="-apple-system"/>
              </a:rPr>
              <a:t>企业需要具备数据治理以及数据智能化的能力</a:t>
            </a:r>
            <a:r>
              <a:rPr lang="zh-CN" altLang="en-US" sz="1400" dirty="0">
                <a:solidFill>
                  <a:srgbClr val="000000"/>
                </a:solidFill>
                <a:latin typeface="-apple-system"/>
              </a:rPr>
              <a:t>。</a:t>
            </a:r>
          </a:p>
          <a:p>
            <a:pPr indent="457200">
              <a:lnSpc>
                <a:spcPct val="150000"/>
              </a:lnSpc>
            </a:pPr>
            <a:r>
              <a:rPr lang="zh-CN" altLang="en-US" sz="1400" dirty="0">
                <a:solidFill>
                  <a:srgbClr val="000000"/>
                </a:solidFill>
                <a:latin typeface="-apple-system"/>
              </a:rPr>
              <a:t>杨天蔚说：</a:t>
            </a:r>
            <a:r>
              <a:rPr lang="en-US" altLang="zh-CN" sz="1400" dirty="0">
                <a:solidFill>
                  <a:srgbClr val="000000"/>
                </a:solidFill>
                <a:latin typeface="-apple-system"/>
              </a:rPr>
              <a:t>"</a:t>
            </a:r>
            <a:r>
              <a:rPr lang="zh-CN" altLang="en-US" sz="1400" dirty="0">
                <a:solidFill>
                  <a:srgbClr val="000000"/>
                </a:solidFill>
                <a:latin typeface="-apple-system"/>
              </a:rPr>
              <a:t>数字人未来就是企业的</a:t>
            </a:r>
            <a:r>
              <a:rPr lang="en-US" altLang="zh-CN" sz="1400" dirty="0">
                <a:solidFill>
                  <a:srgbClr val="000000"/>
                </a:solidFill>
                <a:latin typeface="-apple-system"/>
              </a:rPr>
              <a:t>'Jarvis'</a:t>
            </a:r>
            <a:r>
              <a:rPr lang="zh-CN" altLang="en-US" sz="1400" dirty="0">
                <a:solidFill>
                  <a:srgbClr val="000000"/>
                </a:solidFill>
                <a:latin typeface="-apple-system"/>
              </a:rPr>
              <a:t>，数字人对数据安全也会提出更高的要求，万一数字人被劫持绑架了呢？</a:t>
            </a:r>
            <a:r>
              <a:rPr lang="en-US" altLang="zh-CN" sz="1400" dirty="0">
                <a:solidFill>
                  <a:srgbClr val="000000"/>
                </a:solidFill>
                <a:latin typeface="-apple-system"/>
              </a:rPr>
              <a:t>"</a:t>
            </a:r>
          </a:p>
        </p:txBody>
      </p:sp>
      <p:sp>
        <p:nvSpPr>
          <p:cNvPr id="6" name="矩形: 圆角 5">
            <a:extLst>
              <a:ext uri="{FF2B5EF4-FFF2-40B4-BE49-F238E27FC236}">
                <a16:creationId xmlns:a16="http://schemas.microsoft.com/office/drawing/2014/main" id="{313478E4-43C0-9117-E6A2-294B80675157}"/>
              </a:ext>
            </a:extLst>
          </p:cNvPr>
          <p:cNvSpPr/>
          <p:nvPr/>
        </p:nvSpPr>
        <p:spPr>
          <a:xfrm>
            <a:off x="915802" y="1302215"/>
            <a:ext cx="3901004" cy="1020226"/>
          </a:xfrm>
          <a:prstGeom prst="roundRect">
            <a:avLst/>
          </a:prstGeom>
          <a:solidFill>
            <a:srgbClr val="0B76D7"/>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sz="1400" b="1" dirty="0"/>
              <a:t>数字人市场增长迅猛，市场分析机构预测，</a:t>
            </a:r>
            <a:r>
              <a:rPr lang="en-US" altLang="zh-CN" sz="1400" b="1" dirty="0"/>
              <a:t>AI</a:t>
            </a:r>
            <a:r>
              <a:rPr lang="zh-CN" altLang="en-US" sz="1400" b="1" dirty="0"/>
              <a:t>数字人市场规模在</a:t>
            </a:r>
            <a:r>
              <a:rPr lang="en-US" altLang="zh-CN" sz="1400" b="1" dirty="0"/>
              <a:t>2026</a:t>
            </a:r>
            <a:r>
              <a:rPr lang="zh-CN" altLang="en-US" sz="1400" b="1" dirty="0"/>
              <a:t>年将达到</a:t>
            </a:r>
            <a:r>
              <a:rPr lang="en-US" altLang="zh-CN" sz="2000" b="1" dirty="0">
                <a:solidFill>
                  <a:srgbClr val="B3D9FB"/>
                </a:solidFill>
              </a:rPr>
              <a:t>102.4</a:t>
            </a:r>
            <a:r>
              <a:rPr lang="zh-CN" altLang="en-US" sz="1400" b="1" dirty="0"/>
              <a:t>亿元。</a:t>
            </a:r>
          </a:p>
        </p:txBody>
      </p:sp>
      <p:sp>
        <p:nvSpPr>
          <p:cNvPr id="8" name="矩形: 圆角 7">
            <a:extLst>
              <a:ext uri="{FF2B5EF4-FFF2-40B4-BE49-F238E27FC236}">
                <a16:creationId xmlns:a16="http://schemas.microsoft.com/office/drawing/2014/main" id="{D69B47A1-2C03-27AB-D65E-28B086263DB0}"/>
              </a:ext>
            </a:extLst>
          </p:cNvPr>
          <p:cNvSpPr/>
          <p:nvPr/>
        </p:nvSpPr>
        <p:spPr>
          <a:xfrm>
            <a:off x="876171" y="1235678"/>
            <a:ext cx="3980267" cy="1145061"/>
          </a:xfrm>
          <a:prstGeom prst="roundRect">
            <a:avLst/>
          </a:prstGeom>
          <a:noFill/>
          <a:ln w="9525">
            <a:solidFill>
              <a:srgbClr val="0B76D7"/>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672346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TotalTime>
  <Words>1456</Words>
  <Application>Microsoft Office PowerPoint</Application>
  <PresentationFormat>宽屏</PresentationFormat>
  <Paragraphs>57</Paragraphs>
  <Slides>7</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7</vt:i4>
      </vt:variant>
    </vt:vector>
  </HeadingPairs>
  <TitlesOfParts>
    <vt:vector size="16" baseType="lpstr">
      <vt:lpstr>-apple-system</vt:lpstr>
      <vt:lpstr>Helvetica Neue</vt:lpstr>
      <vt:lpstr>等线</vt:lpstr>
      <vt:lpstr>等线 Light</vt:lpstr>
      <vt:lpstr>黑体</vt:lpstr>
      <vt:lpstr>微软雅黑</vt:lpstr>
      <vt:lpstr>Arial</vt:lpstr>
      <vt:lpstr>Open Sans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 加贺</dc:creator>
  <cp:lastModifiedBy>刘 加贺</cp:lastModifiedBy>
  <cp:revision>4</cp:revision>
  <dcterms:created xsi:type="dcterms:W3CDTF">2023-01-16T03:35:26Z</dcterms:created>
  <dcterms:modified xsi:type="dcterms:W3CDTF">2023-01-18T06:48:28Z</dcterms:modified>
</cp:coreProperties>
</file>

<file path=docProps/thumbnail.jpeg>
</file>